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Lst>
  <p:sldSz cx="18288000" cy="10287000"/>
  <p:notesSz cx="6858000" cy="9144000"/>
  <p:embeddedFontLst>
    <p:embeddedFont>
      <p:font typeface="Cormorant Garamond Bold Italics" charset="1" panose="00000800000000000000"/>
      <p:regular r:id="rId40"/>
    </p:embeddedFont>
    <p:embeddedFont>
      <p:font typeface="Quicksand" charset="1" panose="00000000000000000000"/>
      <p:regular r:id="rId41"/>
    </p:embeddedFont>
    <p:embeddedFont>
      <p:font typeface="Canva Sans" charset="1" panose="020B0503030501040103"/>
      <p:regular r:id="rId42"/>
    </p:embeddedFont>
    <p:embeddedFont>
      <p:font typeface="Akzidenz-Grotesk Heavy" charset="1" panose="02000503050000020004"/>
      <p:regular r:id="rId43"/>
    </p:embeddedFont>
    <p:embeddedFont>
      <p:font typeface="Montserrat Classic Bold" charset="1" panose="00000800000000000000"/>
      <p:regular r:id="rId44"/>
    </p:embeddedFont>
    <p:embeddedFont>
      <p:font typeface="Canva Sans Bold" charset="1" panose="020B0803030501040103"/>
      <p:regular r:id="rId45"/>
    </p:embeddedFont>
    <p:embeddedFont>
      <p:font typeface="Canva Sans Bold Italics" charset="1" panose="020B0803030501040103"/>
      <p:regular r:id="rId46"/>
    </p:embeddedFont>
    <p:embeddedFont>
      <p:font typeface="Montserrat Classic" charset="1" panose="00000500000000000000"/>
      <p:regular r:id="rId47"/>
    </p:embeddedFont>
    <p:embeddedFont>
      <p:font typeface="Livvic Bold Bold" charset="1" panose="00000000000000000000"/>
      <p:regular r:id="rId48"/>
    </p:embeddedFont>
    <p:embeddedFont>
      <p:font typeface="Livvic Bold Italics" charset="1" panose="00000000000000000000"/>
      <p:regular r:id="rId4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slides/slide34.xml" Type="http://schemas.openxmlformats.org/officeDocument/2006/relationships/slide"/><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46" Target="fonts/font46.fntdata" Type="http://schemas.openxmlformats.org/officeDocument/2006/relationships/font"/><Relationship Id="rId47" Target="fonts/font47.fntdata" Type="http://schemas.openxmlformats.org/officeDocument/2006/relationships/font"/><Relationship Id="rId48" Target="fonts/font48.fntdata" Type="http://schemas.openxmlformats.org/officeDocument/2006/relationships/font"/><Relationship Id="rId49" Target="fonts/font49.fntdata" Type="http://schemas.openxmlformats.org/officeDocument/2006/relationships/font"/><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4.png" Type="http://schemas.openxmlformats.org/officeDocument/2006/relationships/image"/><Relationship Id="rId3" Target="../media/image35.png" Type="http://schemas.openxmlformats.org/officeDocument/2006/relationships/image"/><Relationship Id="rId4" Target="../media/image36.png" Type="http://schemas.openxmlformats.org/officeDocument/2006/relationships/image"/><Relationship Id="rId5" Target="../media/image37.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2.png" Type="http://schemas.openxmlformats.org/officeDocument/2006/relationships/image"/><Relationship Id="rId2" Target="../media/image11.png" Type="http://schemas.openxmlformats.org/officeDocument/2006/relationships/image"/><Relationship Id="rId3" Target="../media/image12.svg" Type="http://schemas.openxmlformats.org/officeDocument/2006/relationships/image"/><Relationship Id="rId4" Target="../media/image38.png" Type="http://schemas.openxmlformats.org/officeDocument/2006/relationships/image"/><Relationship Id="rId5" Target="../media/image39.svg" Type="http://schemas.openxmlformats.org/officeDocument/2006/relationships/image"/><Relationship Id="rId6" Target="../media/image9.png" Type="http://schemas.openxmlformats.org/officeDocument/2006/relationships/image"/><Relationship Id="rId7" Target="../media/image10.svg" Type="http://schemas.openxmlformats.org/officeDocument/2006/relationships/image"/><Relationship Id="rId8" Target="../media/image40.png" Type="http://schemas.openxmlformats.org/officeDocument/2006/relationships/image"/><Relationship Id="rId9" Target="../media/image41.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3.png" Type="http://schemas.openxmlformats.org/officeDocument/2006/relationships/image"/><Relationship Id="rId3" Target="../media/image44.png" Type="http://schemas.openxmlformats.org/officeDocument/2006/relationships/image"/><Relationship Id="rId4" Target="../media/image45.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6.png" Type="http://schemas.openxmlformats.org/officeDocument/2006/relationships/image"/><Relationship Id="rId3" Target="../media/image47.png" Type="http://schemas.openxmlformats.org/officeDocument/2006/relationships/image"/><Relationship Id="rId4" Target="../media/image48.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9.png" Type="http://schemas.openxmlformats.org/officeDocument/2006/relationships/image"/><Relationship Id="rId3" Target="../media/image50.png" Type="http://schemas.openxmlformats.org/officeDocument/2006/relationships/image"/><Relationship Id="rId4" Target="../media/image51.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2.png" Type="http://schemas.openxmlformats.org/officeDocument/2006/relationships/image"/><Relationship Id="rId3" Target="../media/image53.png" Type="http://schemas.openxmlformats.org/officeDocument/2006/relationships/image"/><Relationship Id="rId4" Target="../media/image54.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5.png" Type="http://schemas.openxmlformats.org/officeDocument/2006/relationships/image"/><Relationship Id="rId3" Target="../media/image56.png" Type="http://schemas.openxmlformats.org/officeDocument/2006/relationships/image"/><Relationship Id="rId4" Target="../media/image57.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38.png" Type="http://schemas.openxmlformats.org/officeDocument/2006/relationships/image"/><Relationship Id="rId5" Target="../media/image39.svg" Type="http://schemas.openxmlformats.org/officeDocument/2006/relationships/image"/><Relationship Id="rId6" Target="../media/image9.png" Type="http://schemas.openxmlformats.org/officeDocument/2006/relationships/image"/><Relationship Id="rId7" Target="../media/image10.sv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58.png" Type="http://schemas.openxmlformats.org/officeDocument/2006/relationships/image"/><Relationship Id="rId5" Target="../media/image59.png" Type="http://schemas.openxmlformats.org/officeDocument/2006/relationships/image"/><Relationship Id="rId6" Target="../media/image60.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61.png" Type="http://schemas.openxmlformats.org/officeDocument/2006/relationships/image"/><Relationship Id="rId5" Target="../media/image62.png" Type="http://schemas.openxmlformats.org/officeDocument/2006/relationships/image"/><Relationship Id="rId6" Target="../media/image63.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7.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64.png" Type="http://schemas.openxmlformats.org/officeDocument/2006/relationships/image"/><Relationship Id="rId5" Target="../media/image65.png" Type="http://schemas.openxmlformats.org/officeDocument/2006/relationships/image"/><Relationship Id="rId6" Target="../media/image66.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67.png" Type="http://schemas.openxmlformats.org/officeDocument/2006/relationships/image"/><Relationship Id="rId7" Target="../media/image68.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69.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70.png" Type="http://schemas.openxmlformats.org/officeDocument/2006/relationships/image"/><Relationship Id="rId7" Target="../media/image71.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72.png" Type="http://schemas.openxmlformats.org/officeDocument/2006/relationships/image"/><Relationship Id="rId7" Target="../media/image73.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74.png" Type="http://schemas.openxmlformats.org/officeDocument/2006/relationships/image"/><Relationship Id="rId5" Target="../media/image75.png" Type="http://schemas.openxmlformats.org/officeDocument/2006/relationships/image"/><Relationship Id="rId6" Target="../media/image76.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77.png" Type="http://schemas.openxmlformats.org/officeDocument/2006/relationships/image"/><Relationship Id="rId7" Target="../media/image78.pn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9.png" Type="http://schemas.openxmlformats.org/officeDocument/2006/relationships/image"/><Relationship Id="rId3" Target="../media/image80.png" Type="http://schemas.openxmlformats.org/officeDocument/2006/relationships/image"/><Relationship Id="rId4" Target="../media/image81.png" Type="http://schemas.openxmlformats.org/officeDocument/2006/relationships/image"/><Relationship Id="rId5" Target="../media/image82.pn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3.png" Type="http://schemas.openxmlformats.org/officeDocument/2006/relationships/image"/><Relationship Id="rId3" Target="../media/image84.png" Type="http://schemas.openxmlformats.org/officeDocument/2006/relationships/image"/><Relationship Id="rId4" Target="../media/image85.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 Id="rId3" Target="../media/image9.png" Type="http://schemas.openxmlformats.org/officeDocument/2006/relationships/image"/><Relationship Id="rId4" Target="../media/image10.sv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6.png" Type="http://schemas.openxmlformats.org/officeDocument/2006/relationships/image"/><Relationship Id="rId3" Target="../media/image87.pn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8.png" Type="http://schemas.openxmlformats.org/officeDocument/2006/relationships/image"/><Relationship Id="rId3" Target="../media/image89.pn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0.png" Type="http://schemas.openxmlformats.org/officeDocument/2006/relationships/image"/><Relationship Id="rId3" Target="../media/image91.pn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92.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13.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png" Type="http://schemas.openxmlformats.org/officeDocument/2006/relationships/image"/><Relationship Id="rId4" Target="../media/image16.png" Type="http://schemas.openxmlformats.org/officeDocument/2006/relationships/image"/><Relationship Id="rId5" Target="../media/image17.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2.png" Type="http://schemas.openxmlformats.org/officeDocument/2006/relationships/image"/><Relationship Id="rId11" Target="../media/image23.png" Type="http://schemas.openxmlformats.org/officeDocument/2006/relationships/image"/><Relationship Id="rId12" Target="../media/image24.png" Type="http://schemas.openxmlformats.org/officeDocument/2006/relationships/image"/><Relationship Id="rId13" Target="../media/image25.png" Type="http://schemas.openxmlformats.org/officeDocument/2006/relationships/image"/><Relationship Id="rId2" Target="../media/image11.png" Type="http://schemas.openxmlformats.org/officeDocument/2006/relationships/image"/><Relationship Id="rId3" Target="../media/image12.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18.png" Type="http://schemas.openxmlformats.org/officeDocument/2006/relationships/image"/><Relationship Id="rId7" Target="../media/image19.png" Type="http://schemas.openxmlformats.org/officeDocument/2006/relationships/image"/><Relationship Id="rId8" Target="../media/image20.png" Type="http://schemas.openxmlformats.org/officeDocument/2006/relationships/image"/><Relationship Id="rId9" Target="../media/image21.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26.png" Type="http://schemas.openxmlformats.org/officeDocument/2006/relationships/image"/><Relationship Id="rId7" Target="../media/image27.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 Id="rId3" Target="../media/image29.png" Type="http://schemas.openxmlformats.org/officeDocument/2006/relationships/image"/><Relationship Id="rId4" Target="../media/image30.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png" Type="http://schemas.openxmlformats.org/officeDocument/2006/relationships/image"/><Relationship Id="rId3" Target="../media/image32.png" Type="http://schemas.openxmlformats.org/officeDocument/2006/relationships/image"/><Relationship Id="rId4" Target="../media/image33.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TextBox 2" id="2"/>
          <p:cNvSpPr txBox="true"/>
          <p:nvPr/>
        </p:nvSpPr>
        <p:spPr>
          <a:xfrm rot="0">
            <a:off x="1043764" y="3262906"/>
            <a:ext cx="16229942" cy="3185722"/>
          </a:xfrm>
          <a:prstGeom prst="rect">
            <a:avLst/>
          </a:prstGeom>
        </p:spPr>
        <p:txBody>
          <a:bodyPr anchor="t" rtlCol="false" tIns="0" lIns="0" bIns="0" rIns="0">
            <a:spAutoFit/>
          </a:bodyPr>
          <a:lstStyle/>
          <a:p>
            <a:pPr algn="ctr" marL="0" indent="0" lvl="0">
              <a:lnSpc>
                <a:spcPts val="26009"/>
              </a:lnSpc>
              <a:spcBef>
                <a:spcPct val="0"/>
              </a:spcBef>
            </a:pPr>
            <a:r>
              <a:rPr lang="en-US" b="true" sz="18577" i="true">
                <a:solidFill>
                  <a:srgbClr val="004AAD"/>
                </a:solidFill>
                <a:latin typeface="Cormorant Garamond Bold Italics"/>
                <a:ea typeface="Cormorant Garamond Bold Italics"/>
                <a:cs typeface="Cormorant Garamond Bold Italics"/>
                <a:sym typeface="Cormorant Garamond Bold Italics"/>
              </a:rPr>
              <a:t>OURSPACE</a:t>
            </a:r>
          </a:p>
        </p:txBody>
      </p:sp>
      <p:sp>
        <p:nvSpPr>
          <p:cNvPr name="AutoShape 3" id="3"/>
          <p:cNvSpPr/>
          <p:nvPr/>
        </p:nvSpPr>
        <p:spPr>
          <a:xfrm>
            <a:off x="9158735" y="990600"/>
            <a:ext cx="8114971" cy="0"/>
          </a:xfrm>
          <a:prstGeom prst="line">
            <a:avLst/>
          </a:prstGeom>
          <a:ln cap="flat" w="76200">
            <a:solidFill>
              <a:srgbClr val="004AAD"/>
            </a:solidFill>
            <a:prstDash val="solid"/>
            <a:headEnd type="none" len="sm" w="sm"/>
            <a:tailEnd type="none" len="sm" w="sm"/>
          </a:ln>
        </p:spPr>
      </p:sp>
      <p:sp>
        <p:nvSpPr>
          <p:cNvPr name="AutoShape 4" id="4"/>
          <p:cNvSpPr/>
          <p:nvPr/>
        </p:nvSpPr>
        <p:spPr>
          <a:xfrm>
            <a:off x="1043764" y="9296400"/>
            <a:ext cx="8114971" cy="0"/>
          </a:xfrm>
          <a:prstGeom prst="line">
            <a:avLst/>
          </a:prstGeom>
          <a:ln cap="flat" w="76200">
            <a:solidFill>
              <a:srgbClr val="004AAD"/>
            </a:solidFill>
            <a:prstDash val="solid"/>
            <a:headEnd type="none" len="sm" w="sm"/>
            <a:tailEnd type="none" len="sm" w="sm"/>
          </a:ln>
        </p:spPr>
      </p:sp>
      <p:sp>
        <p:nvSpPr>
          <p:cNvPr name="Freeform 5" id="5"/>
          <p:cNvSpPr/>
          <p:nvPr/>
        </p:nvSpPr>
        <p:spPr>
          <a:xfrm flipH="false" flipV="false" rot="0">
            <a:off x="9618706" y="9037492"/>
            <a:ext cx="2968854" cy="441617"/>
          </a:xfrm>
          <a:custGeom>
            <a:avLst/>
            <a:gdLst/>
            <a:ahLst/>
            <a:cxnLst/>
            <a:rect r="r" b="b" t="t" l="l"/>
            <a:pathLst>
              <a:path h="441617" w="2968854">
                <a:moveTo>
                  <a:pt x="0" y="0"/>
                </a:moveTo>
                <a:lnTo>
                  <a:pt x="2968854" y="0"/>
                </a:lnTo>
                <a:lnTo>
                  <a:pt x="2968854" y="441616"/>
                </a:lnTo>
                <a:lnTo>
                  <a:pt x="0" y="44161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3322179" y="2520031"/>
            <a:ext cx="11643643" cy="529811"/>
          </a:xfrm>
          <a:prstGeom prst="rect">
            <a:avLst/>
          </a:prstGeom>
        </p:spPr>
        <p:txBody>
          <a:bodyPr anchor="t" rtlCol="false" tIns="0" lIns="0" bIns="0" rIns="0">
            <a:spAutoFit/>
          </a:bodyPr>
          <a:lstStyle/>
          <a:p>
            <a:pPr algn="ctr" marL="0" indent="0" lvl="0">
              <a:lnSpc>
                <a:spcPts val="4397"/>
              </a:lnSpc>
              <a:spcBef>
                <a:spcPct val="0"/>
              </a:spcBef>
            </a:pPr>
            <a:r>
              <a:rPr lang="en-US" sz="3141">
                <a:solidFill>
                  <a:srgbClr val="2E2E2E"/>
                </a:solidFill>
                <a:latin typeface="Quicksand"/>
                <a:ea typeface="Quicksand"/>
                <a:cs typeface="Quicksand"/>
                <a:sym typeface="Quicksand"/>
              </a:rPr>
              <a:t>Prepared by DataScape</a:t>
            </a:r>
          </a:p>
        </p:txBody>
      </p:sp>
      <p:sp>
        <p:nvSpPr>
          <p:cNvPr name="Freeform 7" id="7"/>
          <p:cNvSpPr/>
          <p:nvPr/>
        </p:nvSpPr>
        <p:spPr>
          <a:xfrm flipH="false" flipV="false" rot="0">
            <a:off x="5646742" y="807892"/>
            <a:ext cx="2968854" cy="441617"/>
          </a:xfrm>
          <a:custGeom>
            <a:avLst/>
            <a:gdLst/>
            <a:ahLst/>
            <a:cxnLst/>
            <a:rect r="r" b="b" t="t" l="l"/>
            <a:pathLst>
              <a:path h="441617" w="2968854">
                <a:moveTo>
                  <a:pt x="0" y="0"/>
                </a:moveTo>
                <a:lnTo>
                  <a:pt x="2968854" y="0"/>
                </a:lnTo>
                <a:lnTo>
                  <a:pt x="2968854" y="441616"/>
                </a:lnTo>
                <a:lnTo>
                  <a:pt x="0" y="44161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8" id="8"/>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F4662"/>
                </a:solidFill>
                <a:latin typeface="Canva Sans"/>
                <a:ea typeface="Canva Sans"/>
                <a:cs typeface="Canva Sans"/>
                <a:sym typeface="Canva Sans"/>
              </a:rPr>
              <a:t>1</a:t>
            </a:r>
          </a:p>
        </p:txBody>
      </p:sp>
      <p:sp>
        <p:nvSpPr>
          <p:cNvPr name="TextBox 9" id="9"/>
          <p:cNvSpPr txBox="true"/>
          <p:nvPr/>
        </p:nvSpPr>
        <p:spPr>
          <a:xfrm rot="0">
            <a:off x="1028700" y="6928392"/>
            <a:ext cx="7346970" cy="2109100"/>
          </a:xfrm>
          <a:prstGeom prst="rect">
            <a:avLst/>
          </a:prstGeom>
        </p:spPr>
        <p:txBody>
          <a:bodyPr anchor="t" rtlCol="false" tIns="0" lIns="0" bIns="0" rIns="0">
            <a:spAutoFit/>
          </a:bodyPr>
          <a:lstStyle/>
          <a:p>
            <a:pPr algn="l">
              <a:lnSpc>
                <a:spcPts val="4083"/>
              </a:lnSpc>
            </a:pPr>
            <a:r>
              <a:rPr lang="en-US" sz="3117" b="true">
                <a:solidFill>
                  <a:srgbClr val="2E2E2E"/>
                </a:solidFill>
                <a:latin typeface="Akzidenz-Grotesk Heavy"/>
                <a:ea typeface="Akzidenz-Grotesk Heavy"/>
                <a:cs typeface="Akzidenz-Grotesk Heavy"/>
                <a:sym typeface="Akzidenz-Grotesk Heavy"/>
              </a:rPr>
              <a:t>Kaung Nyo Lwin</a:t>
            </a:r>
          </a:p>
          <a:p>
            <a:pPr algn="l">
              <a:lnSpc>
                <a:spcPts val="4083"/>
              </a:lnSpc>
            </a:pPr>
            <a:r>
              <a:rPr lang="en-US" sz="3117" b="true">
                <a:solidFill>
                  <a:srgbClr val="2E2E2E"/>
                </a:solidFill>
                <a:latin typeface="Akzidenz-Grotesk Heavy"/>
                <a:ea typeface="Akzidenz-Grotesk Heavy"/>
                <a:cs typeface="Akzidenz-Grotesk Heavy"/>
                <a:sym typeface="Akzidenz-Grotesk Heavy"/>
              </a:rPr>
              <a:t>Truong Vuong</a:t>
            </a:r>
          </a:p>
          <a:p>
            <a:pPr algn="l">
              <a:lnSpc>
                <a:spcPts val="4083"/>
              </a:lnSpc>
            </a:pPr>
            <a:r>
              <a:rPr lang="en-US" sz="3117" b="true">
                <a:solidFill>
                  <a:srgbClr val="2E2E2E"/>
                </a:solidFill>
                <a:latin typeface="Akzidenz-Grotesk Heavy"/>
                <a:ea typeface="Akzidenz-Grotesk Heavy"/>
                <a:cs typeface="Akzidenz-Grotesk Heavy"/>
                <a:sym typeface="Akzidenz-Grotesk Heavy"/>
              </a:rPr>
              <a:t>Aymen Zubair Qureshi</a:t>
            </a:r>
          </a:p>
          <a:p>
            <a:pPr algn="l">
              <a:lnSpc>
                <a:spcPts val="4083"/>
              </a:lnSpc>
            </a:pPr>
            <a:r>
              <a:rPr lang="en-US" sz="3117" b="true">
                <a:solidFill>
                  <a:srgbClr val="2E2E2E"/>
                </a:solidFill>
                <a:latin typeface="Akzidenz-Grotesk Heavy"/>
                <a:ea typeface="Akzidenz-Grotesk Heavy"/>
                <a:cs typeface="Akzidenz-Grotesk Heavy"/>
                <a:sym typeface="Akzidenz-Grotesk Heavy"/>
              </a:rPr>
              <a:t>Cassandra Chang</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5553951" y="-319322"/>
            <a:ext cx="15541780" cy="9577622"/>
          </a:xfrm>
          <a:custGeom>
            <a:avLst/>
            <a:gdLst/>
            <a:ahLst/>
            <a:cxnLst/>
            <a:rect r="r" b="b" t="t" l="l"/>
            <a:pathLst>
              <a:path h="9577622" w="15541780">
                <a:moveTo>
                  <a:pt x="0" y="0"/>
                </a:moveTo>
                <a:lnTo>
                  <a:pt x="15541781" y="0"/>
                </a:lnTo>
                <a:lnTo>
                  <a:pt x="15541781" y="9577622"/>
                </a:lnTo>
                <a:lnTo>
                  <a:pt x="0" y="9577622"/>
                </a:lnTo>
                <a:lnTo>
                  <a:pt x="0" y="0"/>
                </a:lnTo>
                <a:close/>
              </a:path>
            </a:pathLst>
          </a:custGeom>
          <a:blipFill>
            <a:blip r:embed="rId2"/>
            <a:stretch>
              <a:fillRect l="0" t="0" r="0" b="0"/>
            </a:stretch>
          </a:blipFill>
        </p:spPr>
      </p:sp>
      <p:sp>
        <p:nvSpPr>
          <p:cNvPr name="Freeform 3" id="3"/>
          <p:cNvSpPr/>
          <p:nvPr/>
        </p:nvSpPr>
        <p:spPr>
          <a:xfrm flipH="false" flipV="false" rot="0">
            <a:off x="4686415" y="1292881"/>
            <a:ext cx="9305404" cy="5734455"/>
          </a:xfrm>
          <a:custGeom>
            <a:avLst/>
            <a:gdLst/>
            <a:ahLst/>
            <a:cxnLst/>
            <a:rect r="r" b="b" t="t" l="l"/>
            <a:pathLst>
              <a:path h="5734455" w="9305404">
                <a:moveTo>
                  <a:pt x="0" y="0"/>
                </a:moveTo>
                <a:lnTo>
                  <a:pt x="9305404" y="0"/>
                </a:lnTo>
                <a:lnTo>
                  <a:pt x="9305404" y="5734455"/>
                </a:lnTo>
                <a:lnTo>
                  <a:pt x="0" y="5734455"/>
                </a:lnTo>
                <a:lnTo>
                  <a:pt x="0" y="0"/>
                </a:lnTo>
                <a:close/>
              </a:path>
            </a:pathLst>
          </a:custGeom>
          <a:blipFill>
            <a:blip r:embed="rId3"/>
            <a:stretch>
              <a:fillRect l="0" t="0" r="0" b="0"/>
            </a:stretch>
          </a:blipFill>
        </p:spPr>
      </p:sp>
      <p:sp>
        <p:nvSpPr>
          <p:cNvPr name="Freeform 4" id="4"/>
          <p:cNvSpPr/>
          <p:nvPr/>
        </p:nvSpPr>
        <p:spPr>
          <a:xfrm flipH="false" flipV="false" rot="0">
            <a:off x="1028700" y="2557657"/>
            <a:ext cx="6476901" cy="6323075"/>
          </a:xfrm>
          <a:custGeom>
            <a:avLst/>
            <a:gdLst/>
            <a:ahLst/>
            <a:cxnLst/>
            <a:rect r="r" b="b" t="t" l="l"/>
            <a:pathLst>
              <a:path h="6323075" w="6476901">
                <a:moveTo>
                  <a:pt x="0" y="0"/>
                </a:moveTo>
                <a:lnTo>
                  <a:pt x="6476901" y="0"/>
                </a:lnTo>
                <a:lnTo>
                  <a:pt x="6476901" y="6323074"/>
                </a:lnTo>
                <a:lnTo>
                  <a:pt x="0" y="6323074"/>
                </a:lnTo>
                <a:lnTo>
                  <a:pt x="0" y="0"/>
                </a:lnTo>
                <a:close/>
              </a:path>
            </a:pathLst>
          </a:custGeom>
          <a:blipFill>
            <a:blip r:embed="rId4"/>
            <a:stretch>
              <a:fillRect l="0" t="0" r="0" b="0"/>
            </a:stretch>
          </a:blipFill>
        </p:spPr>
      </p:sp>
      <p:sp>
        <p:nvSpPr>
          <p:cNvPr name="Freeform 5" id="5"/>
          <p:cNvSpPr/>
          <p:nvPr/>
        </p:nvSpPr>
        <p:spPr>
          <a:xfrm flipH="false" flipV="false" rot="0">
            <a:off x="6787175" y="7892989"/>
            <a:ext cx="11301259" cy="1666936"/>
          </a:xfrm>
          <a:custGeom>
            <a:avLst/>
            <a:gdLst/>
            <a:ahLst/>
            <a:cxnLst/>
            <a:rect r="r" b="b" t="t" l="l"/>
            <a:pathLst>
              <a:path h="1666936" w="11301259">
                <a:moveTo>
                  <a:pt x="0" y="0"/>
                </a:moveTo>
                <a:lnTo>
                  <a:pt x="11301259" y="0"/>
                </a:lnTo>
                <a:lnTo>
                  <a:pt x="11301259" y="1666936"/>
                </a:lnTo>
                <a:lnTo>
                  <a:pt x="0" y="1666936"/>
                </a:lnTo>
                <a:lnTo>
                  <a:pt x="0" y="0"/>
                </a:lnTo>
                <a:close/>
              </a:path>
            </a:pathLst>
          </a:custGeom>
          <a:blipFill>
            <a:blip r:embed="rId5"/>
            <a:stretch>
              <a:fillRect l="0" t="0" r="0" b="0"/>
            </a:stretch>
          </a:blipFill>
        </p:spPr>
      </p:sp>
      <p:sp>
        <p:nvSpPr>
          <p:cNvPr name="TextBox 6" id="6"/>
          <p:cNvSpPr txBox="true"/>
          <p:nvPr/>
        </p:nvSpPr>
        <p:spPr>
          <a:xfrm rot="0">
            <a:off x="1028700" y="1478981"/>
            <a:ext cx="16070735" cy="902335"/>
          </a:xfrm>
          <a:prstGeom prst="rect">
            <a:avLst/>
          </a:prstGeom>
        </p:spPr>
        <p:txBody>
          <a:bodyPr anchor="t" rtlCol="false" tIns="0" lIns="0" bIns="0" rIns="0">
            <a:spAutoFit/>
          </a:bodyPr>
          <a:lstStyle/>
          <a:p>
            <a:pPr algn="just">
              <a:lnSpc>
                <a:spcPts val="3680"/>
              </a:lnSpc>
            </a:pPr>
            <a:r>
              <a:rPr lang="en-US" sz="2300">
                <a:solidFill>
                  <a:srgbClr val="2E2E2E"/>
                </a:solidFill>
                <a:latin typeface="Montserrat Classic"/>
                <a:ea typeface="Montserrat Classic"/>
                <a:cs typeface="Montserrat Classic"/>
                <a:sym typeface="Montserrat Classic"/>
              </a:rPr>
              <a:t>This query retrieves a list of available spaces based on the user’s information such as preferred price range and history of booking by taking the input (location) of user</a:t>
            </a:r>
          </a:p>
        </p:txBody>
      </p:sp>
      <p:sp>
        <p:nvSpPr>
          <p:cNvPr name="TextBox 7" id="7"/>
          <p:cNvSpPr txBox="true"/>
          <p:nvPr/>
        </p:nvSpPr>
        <p:spPr>
          <a:xfrm rot="0">
            <a:off x="1028700" y="671886"/>
            <a:ext cx="16070735" cy="788064"/>
          </a:xfrm>
          <a:prstGeom prst="rect">
            <a:avLst/>
          </a:prstGeom>
        </p:spPr>
        <p:txBody>
          <a:bodyPr anchor="t" rtlCol="false" tIns="0" lIns="0" bIns="0" rIns="0">
            <a:spAutoFit/>
          </a:bodyPr>
          <a:lstStyle/>
          <a:p>
            <a:pPr algn="l">
              <a:lnSpc>
                <a:spcPts val="5900"/>
              </a:lnSpc>
            </a:pPr>
            <a:r>
              <a:rPr lang="en-US" sz="5900" b="true">
                <a:solidFill>
                  <a:srgbClr val="004AAD"/>
                </a:solidFill>
                <a:latin typeface="Montserrat Classic Bold"/>
                <a:ea typeface="Montserrat Classic Bold"/>
                <a:cs typeface="Montserrat Classic Bold"/>
                <a:sym typeface="Montserrat Classic Bold"/>
              </a:rPr>
              <a:t>SPACE RECOMMEDATION QUERY</a:t>
            </a:r>
          </a:p>
        </p:txBody>
      </p:sp>
      <p:sp>
        <p:nvSpPr>
          <p:cNvPr name="TextBox 8" id="8"/>
          <p:cNvSpPr txBox="true"/>
          <p:nvPr/>
        </p:nvSpPr>
        <p:spPr>
          <a:xfrm rot="0">
            <a:off x="1028700" y="22280"/>
            <a:ext cx="3657715" cy="438785"/>
          </a:xfrm>
          <a:prstGeom prst="rect">
            <a:avLst/>
          </a:prstGeom>
        </p:spPr>
        <p:txBody>
          <a:bodyPr anchor="t" rtlCol="false" tIns="0" lIns="0" bIns="0" rIns="0">
            <a:spAutoFit/>
          </a:bodyPr>
          <a:lstStyle/>
          <a:p>
            <a:pPr algn="l">
              <a:lnSpc>
                <a:spcPts val="3639"/>
              </a:lnSpc>
              <a:spcBef>
                <a:spcPct val="0"/>
              </a:spcBef>
            </a:pPr>
            <a:r>
              <a:rPr lang="en-US" b="true" sz="2599">
                <a:solidFill>
                  <a:srgbClr val="2E2E2E"/>
                </a:solidFill>
                <a:latin typeface="Montserrat Classic Bold"/>
                <a:ea typeface="Montserrat Classic Bold"/>
                <a:cs typeface="Montserrat Classic Bold"/>
                <a:sym typeface="Montserrat Classic Bold"/>
              </a:rPr>
              <a:t>Kaung Nyo Lwin</a:t>
            </a:r>
          </a:p>
        </p:txBody>
      </p:sp>
      <p:sp>
        <p:nvSpPr>
          <p:cNvPr name="TextBox 9" id="9"/>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2E2E2E"/>
                </a:solidFill>
                <a:latin typeface="Canva Sans"/>
                <a:ea typeface="Canva Sans"/>
                <a:cs typeface="Canva Sans"/>
                <a:sym typeface="Canva Sans"/>
              </a:rPr>
              <a:t>10</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3525861">
            <a:off x="19718132" y="4423975"/>
            <a:ext cx="13709384" cy="13709384"/>
          </a:xfrm>
          <a:custGeom>
            <a:avLst/>
            <a:gdLst/>
            <a:ahLst/>
            <a:cxnLst/>
            <a:rect r="r" b="b" t="t" l="l"/>
            <a:pathLst>
              <a:path h="13709384" w="13709384">
                <a:moveTo>
                  <a:pt x="0" y="0"/>
                </a:moveTo>
                <a:lnTo>
                  <a:pt x="13709385" y="0"/>
                </a:lnTo>
                <a:lnTo>
                  <a:pt x="13709385" y="13709384"/>
                </a:lnTo>
                <a:lnTo>
                  <a:pt x="0" y="13709384"/>
                </a:lnTo>
                <a:lnTo>
                  <a:pt x="0" y="0"/>
                </a:lnTo>
                <a:close/>
              </a:path>
            </a:pathLst>
          </a:custGeom>
          <a:blipFill>
            <a:blip r:embed="rId2">
              <a:alphaModFix amt="35000"/>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290263" y="2940805"/>
            <a:ext cx="1475610" cy="5503642"/>
            <a:chOff x="0" y="0"/>
            <a:chExt cx="1967480" cy="7338190"/>
          </a:xfrm>
        </p:grpSpPr>
        <p:sp>
          <p:nvSpPr>
            <p:cNvPr name="Freeform 4" id="4"/>
            <p:cNvSpPr/>
            <p:nvPr/>
          </p:nvSpPr>
          <p:spPr>
            <a:xfrm flipH="true" flipV="false" rot="0">
              <a:off x="0" y="0"/>
              <a:ext cx="1967480" cy="886987"/>
            </a:xfrm>
            <a:custGeom>
              <a:avLst/>
              <a:gdLst/>
              <a:ahLst/>
              <a:cxnLst/>
              <a:rect r="r" b="b" t="t" l="l"/>
              <a:pathLst>
                <a:path h="886987" w="1967480">
                  <a:moveTo>
                    <a:pt x="1967480" y="0"/>
                  </a:moveTo>
                  <a:lnTo>
                    <a:pt x="0" y="0"/>
                  </a:lnTo>
                  <a:lnTo>
                    <a:pt x="0" y="886987"/>
                  </a:lnTo>
                  <a:lnTo>
                    <a:pt x="1967480" y="886987"/>
                  </a:lnTo>
                  <a:lnTo>
                    <a:pt x="196748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true" flipV="false" rot="0">
              <a:off x="0" y="3225601"/>
              <a:ext cx="1967480" cy="886987"/>
            </a:xfrm>
            <a:custGeom>
              <a:avLst/>
              <a:gdLst/>
              <a:ahLst/>
              <a:cxnLst/>
              <a:rect r="r" b="b" t="t" l="l"/>
              <a:pathLst>
                <a:path h="886987" w="1967480">
                  <a:moveTo>
                    <a:pt x="1967480" y="0"/>
                  </a:moveTo>
                  <a:lnTo>
                    <a:pt x="0" y="0"/>
                  </a:lnTo>
                  <a:lnTo>
                    <a:pt x="0" y="886987"/>
                  </a:lnTo>
                  <a:lnTo>
                    <a:pt x="1967480" y="886987"/>
                  </a:lnTo>
                  <a:lnTo>
                    <a:pt x="196748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true" flipV="false" rot="0">
              <a:off x="0" y="6451202"/>
              <a:ext cx="1967480" cy="886987"/>
            </a:xfrm>
            <a:custGeom>
              <a:avLst/>
              <a:gdLst/>
              <a:ahLst/>
              <a:cxnLst/>
              <a:rect r="r" b="b" t="t" l="l"/>
              <a:pathLst>
                <a:path h="886987" w="1967480">
                  <a:moveTo>
                    <a:pt x="1967480" y="0"/>
                  </a:moveTo>
                  <a:lnTo>
                    <a:pt x="0" y="0"/>
                  </a:lnTo>
                  <a:lnTo>
                    <a:pt x="0" y="886988"/>
                  </a:lnTo>
                  <a:lnTo>
                    <a:pt x="1967480" y="886988"/>
                  </a:lnTo>
                  <a:lnTo>
                    <a:pt x="196748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sp>
        <p:nvSpPr>
          <p:cNvPr name="TextBox 7" id="7"/>
          <p:cNvSpPr txBox="true"/>
          <p:nvPr/>
        </p:nvSpPr>
        <p:spPr>
          <a:xfrm rot="0">
            <a:off x="5012339" y="409375"/>
            <a:ext cx="9536744" cy="1151893"/>
          </a:xfrm>
          <a:prstGeom prst="rect">
            <a:avLst/>
          </a:prstGeom>
        </p:spPr>
        <p:txBody>
          <a:bodyPr anchor="t" rtlCol="false" tIns="0" lIns="0" bIns="0" rIns="0">
            <a:spAutoFit/>
          </a:bodyPr>
          <a:lstStyle/>
          <a:p>
            <a:pPr algn="l">
              <a:lnSpc>
                <a:spcPts val="8600"/>
              </a:lnSpc>
            </a:pPr>
            <a:r>
              <a:rPr lang="en-US" sz="8600" b="true">
                <a:solidFill>
                  <a:srgbClr val="004AAD"/>
                </a:solidFill>
                <a:latin typeface="Montserrat Classic Bold"/>
                <a:ea typeface="Montserrat Classic Bold"/>
                <a:cs typeface="Montserrat Classic Bold"/>
                <a:sym typeface="Montserrat Classic Bold"/>
              </a:rPr>
              <a:t>TRANSACTIONS</a:t>
            </a:r>
          </a:p>
        </p:txBody>
      </p:sp>
      <p:sp>
        <p:nvSpPr>
          <p:cNvPr name="Freeform 8" id="8"/>
          <p:cNvSpPr/>
          <p:nvPr/>
        </p:nvSpPr>
        <p:spPr>
          <a:xfrm flipH="true" flipV="false" rot="8532740">
            <a:off x="-2703495" y="7048838"/>
            <a:ext cx="6729406" cy="5469172"/>
          </a:xfrm>
          <a:custGeom>
            <a:avLst/>
            <a:gdLst/>
            <a:ahLst/>
            <a:cxnLst/>
            <a:rect r="r" b="b" t="t" l="l"/>
            <a:pathLst>
              <a:path h="5469172" w="6729406">
                <a:moveTo>
                  <a:pt x="6729406" y="0"/>
                </a:moveTo>
                <a:lnTo>
                  <a:pt x="0" y="0"/>
                </a:lnTo>
                <a:lnTo>
                  <a:pt x="0" y="5469172"/>
                </a:lnTo>
                <a:lnTo>
                  <a:pt x="6729406" y="5469172"/>
                </a:lnTo>
                <a:lnTo>
                  <a:pt x="6729406" y="0"/>
                </a:lnTo>
                <a:close/>
              </a:path>
            </a:pathLst>
          </a:custGeom>
          <a:blipFill>
            <a:blip r:embed="rId6">
              <a:alphaModFix amt="50000"/>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2085749">
            <a:off x="12590238" y="-8510411"/>
            <a:ext cx="14345355" cy="14345355"/>
          </a:xfrm>
          <a:custGeom>
            <a:avLst/>
            <a:gdLst/>
            <a:ahLst/>
            <a:cxnLst/>
            <a:rect r="r" b="b" t="t" l="l"/>
            <a:pathLst>
              <a:path h="14345355" w="14345355">
                <a:moveTo>
                  <a:pt x="0" y="0"/>
                </a:moveTo>
                <a:lnTo>
                  <a:pt x="14345355" y="0"/>
                </a:lnTo>
                <a:lnTo>
                  <a:pt x="14345355" y="14345356"/>
                </a:lnTo>
                <a:lnTo>
                  <a:pt x="0" y="14345356"/>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0">
            <a:off x="11805366" y="2731919"/>
            <a:ext cx="6230031" cy="1501212"/>
          </a:xfrm>
          <a:custGeom>
            <a:avLst/>
            <a:gdLst/>
            <a:ahLst/>
            <a:cxnLst/>
            <a:rect r="r" b="b" t="t" l="l"/>
            <a:pathLst>
              <a:path h="1501212" w="6230031">
                <a:moveTo>
                  <a:pt x="0" y="0"/>
                </a:moveTo>
                <a:lnTo>
                  <a:pt x="6230031" y="0"/>
                </a:lnTo>
                <a:lnTo>
                  <a:pt x="6230031" y="1501212"/>
                </a:lnTo>
                <a:lnTo>
                  <a:pt x="0" y="1501212"/>
                </a:lnTo>
                <a:lnTo>
                  <a:pt x="0" y="0"/>
                </a:lnTo>
                <a:close/>
              </a:path>
            </a:pathLst>
          </a:custGeom>
          <a:blipFill>
            <a:blip r:embed="rId8"/>
            <a:stretch>
              <a:fillRect l="0" t="0" r="0" b="0"/>
            </a:stretch>
          </a:blipFill>
        </p:spPr>
      </p:sp>
      <p:sp>
        <p:nvSpPr>
          <p:cNvPr name="Freeform 11" id="11"/>
          <p:cNvSpPr/>
          <p:nvPr/>
        </p:nvSpPr>
        <p:spPr>
          <a:xfrm flipH="false" flipV="false" rot="0">
            <a:off x="11805366" y="5500402"/>
            <a:ext cx="6230031" cy="1318626"/>
          </a:xfrm>
          <a:custGeom>
            <a:avLst/>
            <a:gdLst/>
            <a:ahLst/>
            <a:cxnLst/>
            <a:rect r="r" b="b" t="t" l="l"/>
            <a:pathLst>
              <a:path h="1318626" w="6230031">
                <a:moveTo>
                  <a:pt x="0" y="0"/>
                </a:moveTo>
                <a:lnTo>
                  <a:pt x="6230031" y="0"/>
                </a:lnTo>
                <a:lnTo>
                  <a:pt x="6230031" y="1318626"/>
                </a:lnTo>
                <a:lnTo>
                  <a:pt x="0" y="1318626"/>
                </a:lnTo>
                <a:lnTo>
                  <a:pt x="0" y="0"/>
                </a:lnTo>
                <a:close/>
              </a:path>
            </a:pathLst>
          </a:custGeom>
          <a:blipFill>
            <a:blip r:embed="rId9"/>
            <a:stretch>
              <a:fillRect l="0" t="0" r="0" b="0"/>
            </a:stretch>
          </a:blipFill>
        </p:spPr>
      </p:sp>
      <p:sp>
        <p:nvSpPr>
          <p:cNvPr name="Freeform 12" id="12"/>
          <p:cNvSpPr/>
          <p:nvPr/>
        </p:nvSpPr>
        <p:spPr>
          <a:xfrm flipH="false" flipV="false" rot="0">
            <a:off x="11805366" y="8086298"/>
            <a:ext cx="6230031" cy="1194209"/>
          </a:xfrm>
          <a:custGeom>
            <a:avLst/>
            <a:gdLst/>
            <a:ahLst/>
            <a:cxnLst/>
            <a:rect r="r" b="b" t="t" l="l"/>
            <a:pathLst>
              <a:path h="1194209" w="6230031">
                <a:moveTo>
                  <a:pt x="0" y="0"/>
                </a:moveTo>
                <a:lnTo>
                  <a:pt x="6230031" y="0"/>
                </a:lnTo>
                <a:lnTo>
                  <a:pt x="6230031" y="1194210"/>
                </a:lnTo>
                <a:lnTo>
                  <a:pt x="0" y="1194210"/>
                </a:lnTo>
                <a:lnTo>
                  <a:pt x="0" y="0"/>
                </a:lnTo>
                <a:close/>
              </a:path>
            </a:pathLst>
          </a:custGeom>
          <a:blipFill>
            <a:blip r:embed="rId10"/>
            <a:stretch>
              <a:fillRect l="0" t="0" r="0" b="0"/>
            </a:stretch>
          </a:blipFill>
        </p:spPr>
      </p:sp>
      <p:sp>
        <p:nvSpPr>
          <p:cNvPr name="TextBox 13" id="13"/>
          <p:cNvSpPr txBox="true"/>
          <p:nvPr/>
        </p:nvSpPr>
        <p:spPr>
          <a:xfrm rot="0">
            <a:off x="1290263" y="3046804"/>
            <a:ext cx="1477420" cy="405765"/>
          </a:xfrm>
          <a:prstGeom prst="rect">
            <a:avLst/>
          </a:prstGeom>
        </p:spPr>
        <p:txBody>
          <a:bodyPr anchor="t" rtlCol="false" tIns="0" lIns="0" bIns="0" rIns="0">
            <a:spAutoFit/>
          </a:bodyPr>
          <a:lstStyle/>
          <a:p>
            <a:pPr algn="ctr">
              <a:lnSpc>
                <a:spcPts val="3359"/>
              </a:lnSpc>
            </a:pPr>
            <a:r>
              <a:rPr lang="en-US" sz="2399" b="true">
                <a:solidFill>
                  <a:srgbClr val="2E2E2E"/>
                </a:solidFill>
                <a:latin typeface="Montserrat Classic Bold"/>
                <a:ea typeface="Montserrat Classic Bold"/>
                <a:cs typeface="Montserrat Classic Bold"/>
                <a:sym typeface="Montserrat Classic Bold"/>
              </a:rPr>
              <a:t>4</a:t>
            </a:r>
          </a:p>
        </p:txBody>
      </p:sp>
      <p:sp>
        <p:nvSpPr>
          <p:cNvPr name="TextBox 14" id="14"/>
          <p:cNvSpPr txBox="true"/>
          <p:nvPr/>
        </p:nvSpPr>
        <p:spPr>
          <a:xfrm rot="0">
            <a:off x="1290263" y="5465931"/>
            <a:ext cx="1477420" cy="405765"/>
          </a:xfrm>
          <a:prstGeom prst="rect">
            <a:avLst/>
          </a:prstGeom>
        </p:spPr>
        <p:txBody>
          <a:bodyPr anchor="t" rtlCol="false" tIns="0" lIns="0" bIns="0" rIns="0">
            <a:spAutoFit/>
          </a:bodyPr>
          <a:lstStyle/>
          <a:p>
            <a:pPr algn="ctr">
              <a:lnSpc>
                <a:spcPts val="3359"/>
              </a:lnSpc>
            </a:pPr>
            <a:r>
              <a:rPr lang="en-US" sz="2399" b="true">
                <a:solidFill>
                  <a:srgbClr val="2E2E2E"/>
                </a:solidFill>
                <a:latin typeface="Montserrat Classic Bold"/>
                <a:ea typeface="Montserrat Classic Bold"/>
                <a:cs typeface="Montserrat Classic Bold"/>
                <a:sym typeface="Montserrat Classic Bold"/>
              </a:rPr>
              <a:t>5</a:t>
            </a:r>
          </a:p>
        </p:txBody>
      </p:sp>
      <p:sp>
        <p:nvSpPr>
          <p:cNvPr name="TextBox 15" id="15"/>
          <p:cNvSpPr txBox="true"/>
          <p:nvPr/>
        </p:nvSpPr>
        <p:spPr>
          <a:xfrm rot="0">
            <a:off x="1290263" y="7881471"/>
            <a:ext cx="1477420" cy="405765"/>
          </a:xfrm>
          <a:prstGeom prst="rect">
            <a:avLst/>
          </a:prstGeom>
        </p:spPr>
        <p:txBody>
          <a:bodyPr anchor="t" rtlCol="false" tIns="0" lIns="0" bIns="0" rIns="0">
            <a:spAutoFit/>
          </a:bodyPr>
          <a:lstStyle/>
          <a:p>
            <a:pPr algn="ctr">
              <a:lnSpc>
                <a:spcPts val="3359"/>
              </a:lnSpc>
            </a:pPr>
            <a:r>
              <a:rPr lang="en-US" sz="2399" b="true">
                <a:solidFill>
                  <a:srgbClr val="2E2E2E"/>
                </a:solidFill>
                <a:latin typeface="Montserrat Classic Bold"/>
                <a:ea typeface="Montserrat Classic Bold"/>
                <a:cs typeface="Montserrat Classic Bold"/>
                <a:sym typeface="Montserrat Classic Bold"/>
              </a:rPr>
              <a:t>6</a:t>
            </a:r>
          </a:p>
        </p:txBody>
      </p:sp>
      <p:sp>
        <p:nvSpPr>
          <p:cNvPr name="TextBox 16" id="16"/>
          <p:cNvSpPr txBox="true"/>
          <p:nvPr/>
        </p:nvSpPr>
        <p:spPr>
          <a:xfrm rot="0">
            <a:off x="1290342" y="1283772"/>
            <a:ext cx="2666047" cy="497840"/>
          </a:xfrm>
          <a:prstGeom prst="rect">
            <a:avLst/>
          </a:prstGeom>
        </p:spPr>
        <p:txBody>
          <a:bodyPr anchor="t" rtlCol="false" tIns="0" lIns="0" bIns="0" rIns="0">
            <a:spAutoFit/>
          </a:bodyPr>
          <a:lstStyle/>
          <a:p>
            <a:pPr algn="ctr">
              <a:lnSpc>
                <a:spcPts val="4060"/>
              </a:lnSpc>
              <a:spcBef>
                <a:spcPct val="0"/>
              </a:spcBef>
            </a:pPr>
            <a:r>
              <a:rPr lang="en-US" b="true" sz="2900">
                <a:solidFill>
                  <a:srgbClr val="2E2E2E"/>
                </a:solidFill>
                <a:latin typeface="Montserrat Classic Bold"/>
                <a:ea typeface="Montserrat Classic Bold"/>
                <a:cs typeface="Montserrat Classic Bold"/>
                <a:sym typeface="Montserrat Classic Bold"/>
              </a:rPr>
              <a:t>Truong Vuong</a:t>
            </a:r>
          </a:p>
        </p:txBody>
      </p:sp>
      <p:sp>
        <p:nvSpPr>
          <p:cNvPr name="TextBox 17" id="17"/>
          <p:cNvSpPr txBox="true"/>
          <p:nvPr/>
        </p:nvSpPr>
        <p:spPr>
          <a:xfrm rot="0">
            <a:off x="3560572" y="2143562"/>
            <a:ext cx="7860422" cy="2461260"/>
          </a:xfrm>
          <a:prstGeom prst="rect">
            <a:avLst/>
          </a:prstGeom>
        </p:spPr>
        <p:txBody>
          <a:bodyPr anchor="t" rtlCol="false" tIns="0" lIns="0" bIns="0" rIns="0">
            <a:spAutoFit/>
          </a:bodyPr>
          <a:lstStyle/>
          <a:p>
            <a:pPr algn="just">
              <a:lnSpc>
                <a:spcPts val="4319"/>
              </a:lnSpc>
            </a:pPr>
            <a:r>
              <a:rPr lang="en-US" sz="2699" b="true">
                <a:solidFill>
                  <a:srgbClr val="2E2E2E"/>
                </a:solidFill>
                <a:latin typeface="Montserrat Classic Bold"/>
                <a:ea typeface="Montserrat Classic Bold"/>
                <a:cs typeface="Montserrat Classic Bold"/>
                <a:sym typeface="Montserrat Classic Bold"/>
              </a:rPr>
              <a:t>Space Status Update:</a:t>
            </a:r>
          </a:p>
          <a:p>
            <a:pPr algn="just">
              <a:lnSpc>
                <a:spcPts val="3840"/>
              </a:lnSpc>
            </a:pPr>
            <a:r>
              <a:rPr lang="en-US" sz="2400">
                <a:solidFill>
                  <a:srgbClr val="2E2E2E"/>
                </a:solidFill>
                <a:latin typeface="Montserrat Classic"/>
                <a:ea typeface="Montserrat Classic"/>
                <a:cs typeface="Montserrat Classic"/>
                <a:sym typeface="Montserrat Classic"/>
              </a:rPr>
              <a:t>Space owners can update the availability status of their listed spaces (e.g., open, closed, available, unavailable or temporarily unavailable for maintenance).</a:t>
            </a:r>
          </a:p>
        </p:txBody>
      </p:sp>
      <p:sp>
        <p:nvSpPr>
          <p:cNvPr name="TextBox 18" id="18"/>
          <p:cNvSpPr txBox="true"/>
          <p:nvPr/>
        </p:nvSpPr>
        <p:spPr>
          <a:xfrm rot="0">
            <a:off x="3560572" y="4800600"/>
            <a:ext cx="7860422" cy="1975485"/>
          </a:xfrm>
          <a:prstGeom prst="rect">
            <a:avLst/>
          </a:prstGeom>
        </p:spPr>
        <p:txBody>
          <a:bodyPr anchor="t" rtlCol="false" tIns="0" lIns="0" bIns="0" rIns="0">
            <a:spAutoFit/>
          </a:bodyPr>
          <a:lstStyle/>
          <a:p>
            <a:pPr algn="just">
              <a:lnSpc>
                <a:spcPts val="4319"/>
              </a:lnSpc>
            </a:pPr>
            <a:r>
              <a:rPr lang="en-US" sz="2699" b="true">
                <a:solidFill>
                  <a:srgbClr val="2E2E2E"/>
                </a:solidFill>
                <a:latin typeface="Montserrat Classic Bold"/>
                <a:ea typeface="Montserrat Classic Bold"/>
                <a:cs typeface="Montserrat Classic Bold"/>
                <a:sym typeface="Montserrat Classic Bold"/>
              </a:rPr>
              <a:t>Space Removal:</a:t>
            </a:r>
          </a:p>
          <a:p>
            <a:pPr algn="just">
              <a:lnSpc>
                <a:spcPts val="3840"/>
              </a:lnSpc>
            </a:pPr>
            <a:r>
              <a:rPr lang="en-US" sz="2400">
                <a:solidFill>
                  <a:srgbClr val="2E2E2E"/>
                </a:solidFill>
                <a:latin typeface="Montserrat Classic"/>
                <a:ea typeface="Montserrat Classic"/>
                <a:cs typeface="Montserrat Classic"/>
                <a:sym typeface="Montserrat Classic"/>
              </a:rPr>
              <a:t>The platform administrators can remove a space listing temporarily or permanently due to violations, safety concerns, or legal issues.</a:t>
            </a:r>
          </a:p>
        </p:txBody>
      </p:sp>
      <p:sp>
        <p:nvSpPr>
          <p:cNvPr name="TextBox 19" id="19"/>
          <p:cNvSpPr txBox="true"/>
          <p:nvPr/>
        </p:nvSpPr>
        <p:spPr>
          <a:xfrm rot="0">
            <a:off x="3560572" y="7472926"/>
            <a:ext cx="7860422" cy="2947035"/>
          </a:xfrm>
          <a:prstGeom prst="rect">
            <a:avLst/>
          </a:prstGeom>
        </p:spPr>
        <p:txBody>
          <a:bodyPr anchor="t" rtlCol="false" tIns="0" lIns="0" bIns="0" rIns="0">
            <a:spAutoFit/>
          </a:bodyPr>
          <a:lstStyle/>
          <a:p>
            <a:pPr algn="just">
              <a:lnSpc>
                <a:spcPts val="4319"/>
              </a:lnSpc>
            </a:pPr>
            <a:r>
              <a:rPr lang="en-US" sz="2699" b="true">
                <a:solidFill>
                  <a:srgbClr val="2E2E2E"/>
                </a:solidFill>
                <a:latin typeface="Montserrat Classic Bold"/>
                <a:ea typeface="Montserrat Classic Bold"/>
                <a:cs typeface="Montserrat Classic Bold"/>
                <a:sym typeface="Montserrat Classic Bold"/>
              </a:rPr>
              <a:t>Change Number of Facilities: </a:t>
            </a:r>
          </a:p>
          <a:p>
            <a:pPr algn="just">
              <a:lnSpc>
                <a:spcPts val="3840"/>
              </a:lnSpc>
            </a:pPr>
            <a:r>
              <a:rPr lang="en-US" sz="2400">
                <a:solidFill>
                  <a:srgbClr val="2E2E2E"/>
                </a:solidFill>
                <a:latin typeface="Montserrat Classic"/>
                <a:ea typeface="Montserrat Classic"/>
                <a:cs typeface="Montserrat Classic"/>
                <a:sym typeface="Montserrat Classic"/>
              </a:rPr>
              <a:t>Space owners can change the number of specific facilities available in their listed spaces (e.g., increase or decrease the number of chairs, tables, etc.).</a:t>
            </a:r>
          </a:p>
          <a:p>
            <a:pPr algn="just">
              <a:lnSpc>
                <a:spcPts val="3840"/>
              </a:lnSpc>
            </a:pPr>
          </a:p>
        </p:txBody>
      </p:sp>
      <p:sp>
        <p:nvSpPr>
          <p:cNvPr name="TextBox 20" id="20"/>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2E2E2E"/>
                </a:solidFill>
                <a:latin typeface="Canva Sans"/>
                <a:ea typeface="Canva Sans"/>
                <a:cs typeface="Canva Sans"/>
                <a:sym typeface="Canva Sans"/>
              </a:rPr>
              <a:t>11</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41008" y="3498072"/>
            <a:ext cx="8430281" cy="6061852"/>
          </a:xfrm>
          <a:custGeom>
            <a:avLst/>
            <a:gdLst/>
            <a:ahLst/>
            <a:cxnLst/>
            <a:rect r="r" b="b" t="t" l="l"/>
            <a:pathLst>
              <a:path h="6061852" w="8430281">
                <a:moveTo>
                  <a:pt x="0" y="0"/>
                </a:moveTo>
                <a:lnTo>
                  <a:pt x="8430281" y="0"/>
                </a:lnTo>
                <a:lnTo>
                  <a:pt x="8430281" y="6061853"/>
                </a:lnTo>
                <a:lnTo>
                  <a:pt x="0" y="6061853"/>
                </a:lnTo>
                <a:lnTo>
                  <a:pt x="0" y="0"/>
                </a:lnTo>
                <a:close/>
              </a:path>
            </a:pathLst>
          </a:custGeom>
          <a:blipFill>
            <a:blip r:embed="rId2"/>
            <a:stretch>
              <a:fillRect l="0" t="0" r="0" b="0"/>
            </a:stretch>
          </a:blipFill>
        </p:spPr>
      </p:sp>
      <p:sp>
        <p:nvSpPr>
          <p:cNvPr name="Freeform 3" id="3"/>
          <p:cNvSpPr/>
          <p:nvPr/>
        </p:nvSpPr>
        <p:spPr>
          <a:xfrm flipH="false" flipV="false" rot="0">
            <a:off x="6761641" y="6803911"/>
            <a:ext cx="11301259" cy="3263239"/>
          </a:xfrm>
          <a:custGeom>
            <a:avLst/>
            <a:gdLst/>
            <a:ahLst/>
            <a:cxnLst/>
            <a:rect r="r" b="b" t="t" l="l"/>
            <a:pathLst>
              <a:path h="3263239" w="11301259">
                <a:moveTo>
                  <a:pt x="0" y="0"/>
                </a:moveTo>
                <a:lnTo>
                  <a:pt x="11301259" y="0"/>
                </a:lnTo>
                <a:lnTo>
                  <a:pt x="11301259" y="3263239"/>
                </a:lnTo>
                <a:lnTo>
                  <a:pt x="0" y="3263239"/>
                </a:lnTo>
                <a:lnTo>
                  <a:pt x="0" y="0"/>
                </a:lnTo>
                <a:close/>
              </a:path>
            </a:pathLst>
          </a:custGeom>
          <a:blipFill>
            <a:blip r:embed="rId3"/>
            <a:stretch>
              <a:fillRect l="0" t="0" r="0" b="0"/>
            </a:stretch>
          </a:blipFill>
        </p:spPr>
      </p:sp>
      <p:sp>
        <p:nvSpPr>
          <p:cNvPr name="Freeform 4" id="4"/>
          <p:cNvSpPr/>
          <p:nvPr/>
        </p:nvSpPr>
        <p:spPr>
          <a:xfrm flipH="false" flipV="false" rot="0">
            <a:off x="9844326" y="3057292"/>
            <a:ext cx="6191544" cy="3588904"/>
          </a:xfrm>
          <a:custGeom>
            <a:avLst/>
            <a:gdLst/>
            <a:ahLst/>
            <a:cxnLst/>
            <a:rect r="r" b="b" t="t" l="l"/>
            <a:pathLst>
              <a:path h="3588904" w="6191544">
                <a:moveTo>
                  <a:pt x="0" y="0"/>
                </a:moveTo>
                <a:lnTo>
                  <a:pt x="6191544" y="0"/>
                </a:lnTo>
                <a:lnTo>
                  <a:pt x="6191544" y="3588904"/>
                </a:lnTo>
                <a:lnTo>
                  <a:pt x="0" y="3588904"/>
                </a:lnTo>
                <a:lnTo>
                  <a:pt x="0" y="0"/>
                </a:lnTo>
                <a:close/>
              </a:path>
            </a:pathLst>
          </a:custGeom>
          <a:blipFill>
            <a:blip r:embed="rId4"/>
            <a:stretch>
              <a:fillRect l="0" t="0" r="0" b="0"/>
            </a:stretch>
          </a:blipFill>
        </p:spPr>
      </p:sp>
      <p:sp>
        <p:nvSpPr>
          <p:cNvPr name="TextBox 5" id="5"/>
          <p:cNvSpPr txBox="true"/>
          <p:nvPr/>
        </p:nvSpPr>
        <p:spPr>
          <a:xfrm rot="0">
            <a:off x="1028700" y="671886"/>
            <a:ext cx="16070735" cy="788046"/>
          </a:xfrm>
          <a:prstGeom prst="rect">
            <a:avLst/>
          </a:prstGeom>
        </p:spPr>
        <p:txBody>
          <a:bodyPr anchor="t" rtlCol="false" tIns="0" lIns="0" bIns="0" rIns="0">
            <a:spAutoFit/>
          </a:bodyPr>
          <a:lstStyle/>
          <a:p>
            <a:pPr algn="l">
              <a:lnSpc>
                <a:spcPts val="5900"/>
              </a:lnSpc>
            </a:pPr>
            <a:r>
              <a:rPr lang="en-US" sz="5900" b="true">
                <a:solidFill>
                  <a:srgbClr val="004AAD"/>
                </a:solidFill>
                <a:latin typeface="Montserrat Classic Bold"/>
                <a:ea typeface="Montserrat Classic Bold"/>
                <a:cs typeface="Montserrat Classic Bold"/>
                <a:sym typeface="Montserrat Classic Bold"/>
              </a:rPr>
              <a:t>IMPORTANT DATA QUERIES AND REPORT</a:t>
            </a:r>
          </a:p>
        </p:txBody>
      </p:sp>
      <p:sp>
        <p:nvSpPr>
          <p:cNvPr name="TextBox 6" id="6"/>
          <p:cNvSpPr txBox="true"/>
          <p:nvPr/>
        </p:nvSpPr>
        <p:spPr>
          <a:xfrm rot="0">
            <a:off x="1028700" y="22280"/>
            <a:ext cx="3657715" cy="438785"/>
          </a:xfrm>
          <a:prstGeom prst="rect">
            <a:avLst/>
          </a:prstGeom>
        </p:spPr>
        <p:txBody>
          <a:bodyPr anchor="t" rtlCol="false" tIns="0" lIns="0" bIns="0" rIns="0">
            <a:spAutoFit/>
          </a:bodyPr>
          <a:lstStyle/>
          <a:p>
            <a:pPr algn="l">
              <a:lnSpc>
                <a:spcPts val="3639"/>
              </a:lnSpc>
              <a:spcBef>
                <a:spcPct val="0"/>
              </a:spcBef>
            </a:pPr>
            <a:r>
              <a:rPr lang="en-US" b="true" sz="2599">
                <a:solidFill>
                  <a:srgbClr val="2E2E2E"/>
                </a:solidFill>
                <a:latin typeface="Montserrat Classic Bold"/>
                <a:ea typeface="Montserrat Classic Bold"/>
                <a:cs typeface="Montserrat Classic Bold"/>
                <a:sym typeface="Montserrat Classic Bold"/>
              </a:rPr>
              <a:t>Truong Vuong</a:t>
            </a:r>
          </a:p>
        </p:txBody>
      </p:sp>
      <p:sp>
        <p:nvSpPr>
          <p:cNvPr name="TextBox 7" id="7"/>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2E2E2E"/>
                </a:solidFill>
                <a:latin typeface="Canva Sans"/>
                <a:ea typeface="Canva Sans"/>
                <a:cs typeface="Canva Sans"/>
                <a:sym typeface="Canva Sans"/>
              </a:rPr>
              <a:t>12</a:t>
            </a:r>
          </a:p>
        </p:txBody>
      </p:sp>
      <p:sp>
        <p:nvSpPr>
          <p:cNvPr name="TextBox 8" id="8"/>
          <p:cNvSpPr txBox="true"/>
          <p:nvPr/>
        </p:nvSpPr>
        <p:spPr>
          <a:xfrm rot="0">
            <a:off x="1108632" y="1583336"/>
            <a:ext cx="16070735" cy="1288416"/>
          </a:xfrm>
          <a:prstGeom prst="rect">
            <a:avLst/>
          </a:prstGeom>
        </p:spPr>
        <p:txBody>
          <a:bodyPr anchor="t" rtlCol="false" tIns="0" lIns="0" bIns="0" rIns="0">
            <a:spAutoFit/>
          </a:bodyPr>
          <a:lstStyle/>
          <a:p>
            <a:pPr algn="just">
              <a:lnSpc>
                <a:spcPts val="3519"/>
              </a:lnSpc>
            </a:pPr>
            <a:r>
              <a:rPr lang="en-US" b="true" sz="2199" spc="109">
                <a:solidFill>
                  <a:srgbClr val="2E2E2E"/>
                </a:solidFill>
                <a:latin typeface="Montserrat Classic Bold"/>
                <a:ea typeface="Montserrat Classic Bold"/>
                <a:cs typeface="Montserrat Classic Bold"/>
                <a:sym typeface="Montserrat Classic Bold"/>
              </a:rPr>
              <a:t>Customer Retention Report: </a:t>
            </a:r>
            <a:r>
              <a:rPr lang="en-US" sz="2199" spc="109">
                <a:solidFill>
                  <a:srgbClr val="2E2E2E"/>
                </a:solidFill>
                <a:latin typeface="Montserrat Classic"/>
                <a:ea typeface="Montserrat Classic"/>
                <a:cs typeface="Montserrat Classic"/>
                <a:sym typeface="Montserrat Classic"/>
              </a:rPr>
              <a:t>Calculates the total bookings, total spend, last booking date, and retention status for each customer. Retention status can be based on the frequency of bookings (e.g., the number of TotalBokings is greater than or equal to 3 bookings =&gt; "Loyal").</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619861" y="2709605"/>
            <a:ext cx="11301259" cy="4110833"/>
          </a:xfrm>
          <a:custGeom>
            <a:avLst/>
            <a:gdLst/>
            <a:ahLst/>
            <a:cxnLst/>
            <a:rect r="r" b="b" t="t" l="l"/>
            <a:pathLst>
              <a:path h="4110833" w="11301259">
                <a:moveTo>
                  <a:pt x="0" y="0"/>
                </a:moveTo>
                <a:lnTo>
                  <a:pt x="11301259" y="0"/>
                </a:lnTo>
                <a:lnTo>
                  <a:pt x="11301259" y="4110833"/>
                </a:lnTo>
                <a:lnTo>
                  <a:pt x="0" y="4110833"/>
                </a:lnTo>
                <a:lnTo>
                  <a:pt x="0" y="0"/>
                </a:lnTo>
                <a:close/>
              </a:path>
            </a:pathLst>
          </a:custGeom>
          <a:blipFill>
            <a:blip r:embed="rId2"/>
            <a:stretch>
              <a:fillRect l="0" t="0" r="0" b="0"/>
            </a:stretch>
          </a:blipFill>
        </p:spPr>
      </p:sp>
      <p:sp>
        <p:nvSpPr>
          <p:cNvPr name="Freeform 3" id="3"/>
          <p:cNvSpPr/>
          <p:nvPr/>
        </p:nvSpPr>
        <p:spPr>
          <a:xfrm flipH="false" flipV="false" rot="0">
            <a:off x="3427511" y="6025521"/>
            <a:ext cx="9354496" cy="3928889"/>
          </a:xfrm>
          <a:custGeom>
            <a:avLst/>
            <a:gdLst/>
            <a:ahLst/>
            <a:cxnLst/>
            <a:rect r="r" b="b" t="t" l="l"/>
            <a:pathLst>
              <a:path h="3928889" w="9354496">
                <a:moveTo>
                  <a:pt x="0" y="0"/>
                </a:moveTo>
                <a:lnTo>
                  <a:pt x="9354497" y="0"/>
                </a:lnTo>
                <a:lnTo>
                  <a:pt x="9354497" y="3928889"/>
                </a:lnTo>
                <a:lnTo>
                  <a:pt x="0" y="3928889"/>
                </a:lnTo>
                <a:lnTo>
                  <a:pt x="0" y="0"/>
                </a:lnTo>
                <a:close/>
              </a:path>
            </a:pathLst>
          </a:custGeom>
          <a:blipFill>
            <a:blip r:embed="rId3"/>
            <a:stretch>
              <a:fillRect l="0" t="0" r="0" b="0"/>
            </a:stretch>
          </a:blipFill>
        </p:spPr>
      </p:sp>
      <p:sp>
        <p:nvSpPr>
          <p:cNvPr name="Freeform 4" id="4"/>
          <p:cNvSpPr/>
          <p:nvPr/>
        </p:nvSpPr>
        <p:spPr>
          <a:xfrm flipH="false" flipV="false" rot="0">
            <a:off x="9353550" y="4584047"/>
            <a:ext cx="8798812" cy="5026321"/>
          </a:xfrm>
          <a:custGeom>
            <a:avLst/>
            <a:gdLst/>
            <a:ahLst/>
            <a:cxnLst/>
            <a:rect r="r" b="b" t="t" l="l"/>
            <a:pathLst>
              <a:path h="5026321" w="8798812">
                <a:moveTo>
                  <a:pt x="0" y="0"/>
                </a:moveTo>
                <a:lnTo>
                  <a:pt x="8798812" y="0"/>
                </a:lnTo>
                <a:lnTo>
                  <a:pt x="8798812" y="5026321"/>
                </a:lnTo>
                <a:lnTo>
                  <a:pt x="0" y="5026321"/>
                </a:lnTo>
                <a:lnTo>
                  <a:pt x="0" y="0"/>
                </a:lnTo>
                <a:close/>
              </a:path>
            </a:pathLst>
          </a:custGeom>
          <a:blipFill>
            <a:blip r:embed="rId4"/>
            <a:stretch>
              <a:fillRect l="0" t="0" r="0" b="0"/>
            </a:stretch>
          </a:blipFill>
        </p:spPr>
      </p:sp>
      <p:sp>
        <p:nvSpPr>
          <p:cNvPr name="TextBox 5" id="5"/>
          <p:cNvSpPr txBox="true"/>
          <p:nvPr/>
        </p:nvSpPr>
        <p:spPr>
          <a:xfrm rot="0">
            <a:off x="1028700" y="671886"/>
            <a:ext cx="16070735" cy="788046"/>
          </a:xfrm>
          <a:prstGeom prst="rect">
            <a:avLst/>
          </a:prstGeom>
        </p:spPr>
        <p:txBody>
          <a:bodyPr anchor="t" rtlCol="false" tIns="0" lIns="0" bIns="0" rIns="0">
            <a:spAutoFit/>
          </a:bodyPr>
          <a:lstStyle/>
          <a:p>
            <a:pPr algn="l">
              <a:lnSpc>
                <a:spcPts val="5900"/>
              </a:lnSpc>
            </a:pPr>
            <a:r>
              <a:rPr lang="en-US" sz="5900" b="true">
                <a:solidFill>
                  <a:srgbClr val="004AAD"/>
                </a:solidFill>
                <a:latin typeface="Montserrat Classic Bold"/>
                <a:ea typeface="Montserrat Classic Bold"/>
                <a:cs typeface="Montserrat Classic Bold"/>
                <a:sym typeface="Montserrat Classic Bold"/>
              </a:rPr>
              <a:t>IMPORTANT DATA QUERIES AND REPORT</a:t>
            </a:r>
          </a:p>
        </p:txBody>
      </p:sp>
      <p:sp>
        <p:nvSpPr>
          <p:cNvPr name="TextBox 6" id="6"/>
          <p:cNvSpPr txBox="true"/>
          <p:nvPr/>
        </p:nvSpPr>
        <p:spPr>
          <a:xfrm rot="0">
            <a:off x="1028700" y="22280"/>
            <a:ext cx="3657715" cy="438785"/>
          </a:xfrm>
          <a:prstGeom prst="rect">
            <a:avLst/>
          </a:prstGeom>
        </p:spPr>
        <p:txBody>
          <a:bodyPr anchor="t" rtlCol="false" tIns="0" lIns="0" bIns="0" rIns="0">
            <a:spAutoFit/>
          </a:bodyPr>
          <a:lstStyle/>
          <a:p>
            <a:pPr algn="l">
              <a:lnSpc>
                <a:spcPts val="3639"/>
              </a:lnSpc>
              <a:spcBef>
                <a:spcPct val="0"/>
              </a:spcBef>
            </a:pPr>
            <a:r>
              <a:rPr lang="en-US" b="true" sz="2599">
                <a:solidFill>
                  <a:srgbClr val="2E2E2E"/>
                </a:solidFill>
                <a:latin typeface="Montserrat Classic Bold"/>
                <a:ea typeface="Montserrat Classic Bold"/>
                <a:cs typeface="Montserrat Classic Bold"/>
                <a:sym typeface="Montserrat Classic Bold"/>
              </a:rPr>
              <a:t>Truong Vuong</a:t>
            </a:r>
          </a:p>
        </p:txBody>
      </p:sp>
      <p:sp>
        <p:nvSpPr>
          <p:cNvPr name="TextBox 7" id="7"/>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2E2E2E"/>
                </a:solidFill>
                <a:latin typeface="Canva Sans"/>
                <a:ea typeface="Canva Sans"/>
                <a:cs typeface="Canva Sans"/>
                <a:sym typeface="Canva Sans"/>
              </a:rPr>
              <a:t>13</a:t>
            </a:r>
          </a:p>
        </p:txBody>
      </p:sp>
      <p:sp>
        <p:nvSpPr>
          <p:cNvPr name="TextBox 8" id="8"/>
          <p:cNvSpPr txBox="true"/>
          <p:nvPr/>
        </p:nvSpPr>
        <p:spPr>
          <a:xfrm rot="0">
            <a:off x="1108632" y="1754565"/>
            <a:ext cx="16070735" cy="850266"/>
          </a:xfrm>
          <a:prstGeom prst="rect">
            <a:avLst/>
          </a:prstGeom>
        </p:spPr>
        <p:txBody>
          <a:bodyPr anchor="t" rtlCol="false" tIns="0" lIns="0" bIns="0" rIns="0">
            <a:spAutoFit/>
          </a:bodyPr>
          <a:lstStyle/>
          <a:p>
            <a:pPr algn="just">
              <a:lnSpc>
                <a:spcPts val="3519"/>
              </a:lnSpc>
            </a:pPr>
            <a:r>
              <a:rPr lang="en-US" b="true" sz="2199" spc="109">
                <a:solidFill>
                  <a:srgbClr val="2E2E2E"/>
                </a:solidFill>
                <a:latin typeface="Montserrat Classic Bold"/>
                <a:ea typeface="Montserrat Classic Bold"/>
                <a:cs typeface="Montserrat Classic Bold"/>
                <a:sym typeface="Montserrat Classic Bold"/>
              </a:rPr>
              <a:t>Total System Fee: </a:t>
            </a:r>
            <a:r>
              <a:rPr lang="en-US" sz="2199" spc="109">
                <a:solidFill>
                  <a:srgbClr val="2E2E2E"/>
                </a:solidFill>
                <a:latin typeface="Montserrat Classic"/>
                <a:ea typeface="Montserrat Classic"/>
                <a:cs typeface="Montserrat Classic"/>
                <a:sym typeface="Montserrat Classic"/>
              </a:rPr>
              <a:t>calculates the total system fee by month, providing insights into monthly revenue trends specifically for System. This helps us monitor our revenue streams from booking t</a:t>
            </a:r>
            <a:r>
              <a:rPr lang="en-US" sz="2199" spc="109">
                <a:solidFill>
                  <a:srgbClr val="2E2E2E"/>
                </a:solidFill>
                <a:latin typeface="Montserrat Classic"/>
                <a:ea typeface="Montserrat Classic"/>
                <a:cs typeface="Montserrat Classic"/>
                <a:sym typeface="Montserrat Classic"/>
              </a:rPr>
              <a:t>ransactions.</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553109" y="3106447"/>
            <a:ext cx="7607664" cy="3512409"/>
          </a:xfrm>
          <a:custGeom>
            <a:avLst/>
            <a:gdLst/>
            <a:ahLst/>
            <a:cxnLst/>
            <a:rect r="r" b="b" t="t" l="l"/>
            <a:pathLst>
              <a:path h="3512409" w="7607664">
                <a:moveTo>
                  <a:pt x="0" y="0"/>
                </a:moveTo>
                <a:lnTo>
                  <a:pt x="7607664" y="0"/>
                </a:lnTo>
                <a:lnTo>
                  <a:pt x="7607664" y="3512409"/>
                </a:lnTo>
                <a:lnTo>
                  <a:pt x="0" y="3512409"/>
                </a:lnTo>
                <a:lnTo>
                  <a:pt x="0" y="0"/>
                </a:lnTo>
                <a:close/>
              </a:path>
            </a:pathLst>
          </a:custGeom>
          <a:blipFill>
            <a:blip r:embed="rId2"/>
            <a:stretch>
              <a:fillRect l="0" t="0" r="0" b="0"/>
            </a:stretch>
          </a:blipFill>
        </p:spPr>
      </p:sp>
      <p:sp>
        <p:nvSpPr>
          <p:cNvPr name="Freeform 3" id="3"/>
          <p:cNvSpPr/>
          <p:nvPr/>
        </p:nvSpPr>
        <p:spPr>
          <a:xfrm flipH="false" flipV="false" rot="0">
            <a:off x="281365" y="6628381"/>
            <a:ext cx="8471737" cy="3470181"/>
          </a:xfrm>
          <a:custGeom>
            <a:avLst/>
            <a:gdLst/>
            <a:ahLst/>
            <a:cxnLst/>
            <a:rect r="r" b="b" t="t" l="l"/>
            <a:pathLst>
              <a:path h="3470181" w="8471737">
                <a:moveTo>
                  <a:pt x="0" y="0"/>
                </a:moveTo>
                <a:lnTo>
                  <a:pt x="8471738" y="0"/>
                </a:lnTo>
                <a:lnTo>
                  <a:pt x="8471738" y="3470181"/>
                </a:lnTo>
                <a:lnTo>
                  <a:pt x="0" y="3470181"/>
                </a:lnTo>
                <a:lnTo>
                  <a:pt x="0" y="0"/>
                </a:lnTo>
                <a:close/>
              </a:path>
            </a:pathLst>
          </a:custGeom>
          <a:blipFill>
            <a:blip r:embed="rId3"/>
            <a:stretch>
              <a:fillRect l="0" t="0" r="0" b="0"/>
            </a:stretch>
          </a:blipFill>
        </p:spPr>
      </p:sp>
      <p:sp>
        <p:nvSpPr>
          <p:cNvPr name="Freeform 4" id="4"/>
          <p:cNvSpPr/>
          <p:nvPr/>
        </p:nvSpPr>
        <p:spPr>
          <a:xfrm flipH="false" flipV="false" rot="0">
            <a:off x="9349085" y="2769652"/>
            <a:ext cx="6721902" cy="7087365"/>
          </a:xfrm>
          <a:custGeom>
            <a:avLst/>
            <a:gdLst/>
            <a:ahLst/>
            <a:cxnLst/>
            <a:rect r="r" b="b" t="t" l="l"/>
            <a:pathLst>
              <a:path h="7087365" w="6721902">
                <a:moveTo>
                  <a:pt x="0" y="0"/>
                </a:moveTo>
                <a:lnTo>
                  <a:pt x="6721903" y="0"/>
                </a:lnTo>
                <a:lnTo>
                  <a:pt x="6721903" y="7087365"/>
                </a:lnTo>
                <a:lnTo>
                  <a:pt x="0" y="7087365"/>
                </a:lnTo>
                <a:lnTo>
                  <a:pt x="0" y="0"/>
                </a:lnTo>
                <a:close/>
              </a:path>
            </a:pathLst>
          </a:custGeom>
          <a:blipFill>
            <a:blip r:embed="rId4"/>
            <a:stretch>
              <a:fillRect l="0" t="0" r="0" b="0"/>
            </a:stretch>
          </a:blipFill>
        </p:spPr>
      </p:sp>
      <p:sp>
        <p:nvSpPr>
          <p:cNvPr name="TextBox 5" id="5"/>
          <p:cNvSpPr txBox="true"/>
          <p:nvPr/>
        </p:nvSpPr>
        <p:spPr>
          <a:xfrm rot="0">
            <a:off x="1028700" y="671886"/>
            <a:ext cx="16070735" cy="788046"/>
          </a:xfrm>
          <a:prstGeom prst="rect">
            <a:avLst/>
          </a:prstGeom>
        </p:spPr>
        <p:txBody>
          <a:bodyPr anchor="t" rtlCol="false" tIns="0" lIns="0" bIns="0" rIns="0">
            <a:spAutoFit/>
          </a:bodyPr>
          <a:lstStyle/>
          <a:p>
            <a:pPr algn="l">
              <a:lnSpc>
                <a:spcPts val="5900"/>
              </a:lnSpc>
            </a:pPr>
            <a:r>
              <a:rPr lang="en-US" sz="5900" b="true">
                <a:solidFill>
                  <a:srgbClr val="004AAD"/>
                </a:solidFill>
                <a:latin typeface="Montserrat Classic Bold"/>
                <a:ea typeface="Montserrat Classic Bold"/>
                <a:cs typeface="Montserrat Classic Bold"/>
                <a:sym typeface="Montserrat Classic Bold"/>
              </a:rPr>
              <a:t>IMPORTANT DATA QUERIES AND REPORT</a:t>
            </a:r>
          </a:p>
        </p:txBody>
      </p:sp>
      <p:sp>
        <p:nvSpPr>
          <p:cNvPr name="TextBox 6" id="6"/>
          <p:cNvSpPr txBox="true"/>
          <p:nvPr/>
        </p:nvSpPr>
        <p:spPr>
          <a:xfrm rot="0">
            <a:off x="1028700" y="22280"/>
            <a:ext cx="3657715" cy="438785"/>
          </a:xfrm>
          <a:prstGeom prst="rect">
            <a:avLst/>
          </a:prstGeom>
        </p:spPr>
        <p:txBody>
          <a:bodyPr anchor="t" rtlCol="false" tIns="0" lIns="0" bIns="0" rIns="0">
            <a:spAutoFit/>
          </a:bodyPr>
          <a:lstStyle/>
          <a:p>
            <a:pPr algn="l">
              <a:lnSpc>
                <a:spcPts val="3639"/>
              </a:lnSpc>
              <a:spcBef>
                <a:spcPct val="0"/>
              </a:spcBef>
            </a:pPr>
            <a:r>
              <a:rPr lang="en-US" b="true" sz="2599">
                <a:solidFill>
                  <a:srgbClr val="2E2E2E"/>
                </a:solidFill>
                <a:latin typeface="Montserrat Classic Bold"/>
                <a:ea typeface="Montserrat Classic Bold"/>
                <a:cs typeface="Montserrat Classic Bold"/>
                <a:sym typeface="Montserrat Classic Bold"/>
              </a:rPr>
              <a:t>Truong Vuong</a:t>
            </a:r>
          </a:p>
        </p:txBody>
      </p:sp>
      <p:sp>
        <p:nvSpPr>
          <p:cNvPr name="TextBox 7" id="7"/>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2E2E2E"/>
                </a:solidFill>
                <a:latin typeface="Canva Sans"/>
                <a:ea typeface="Canva Sans"/>
                <a:cs typeface="Canva Sans"/>
                <a:sym typeface="Canva Sans"/>
              </a:rPr>
              <a:t>14</a:t>
            </a:r>
          </a:p>
        </p:txBody>
      </p:sp>
      <p:sp>
        <p:nvSpPr>
          <p:cNvPr name="TextBox 8" id="8"/>
          <p:cNvSpPr txBox="true"/>
          <p:nvPr/>
        </p:nvSpPr>
        <p:spPr>
          <a:xfrm rot="0">
            <a:off x="1028700" y="1713257"/>
            <a:ext cx="16070735" cy="1288416"/>
          </a:xfrm>
          <a:prstGeom prst="rect">
            <a:avLst/>
          </a:prstGeom>
        </p:spPr>
        <p:txBody>
          <a:bodyPr anchor="t" rtlCol="false" tIns="0" lIns="0" bIns="0" rIns="0">
            <a:spAutoFit/>
          </a:bodyPr>
          <a:lstStyle/>
          <a:p>
            <a:pPr algn="just">
              <a:lnSpc>
                <a:spcPts val="3519"/>
              </a:lnSpc>
            </a:pPr>
            <a:r>
              <a:rPr lang="en-US" b="true" sz="2199">
                <a:solidFill>
                  <a:srgbClr val="2E2E2E"/>
                </a:solidFill>
                <a:latin typeface="Montserrat Classic Bold"/>
                <a:ea typeface="Montserrat Classic Bold"/>
                <a:cs typeface="Montserrat Classic Bold"/>
                <a:sym typeface="Montserrat Classic Bold"/>
              </a:rPr>
              <a:t>Booking Trends by Season Report: </a:t>
            </a:r>
            <a:r>
              <a:rPr lang="en-US" sz="2199">
                <a:solidFill>
                  <a:srgbClr val="2E2E2E"/>
                </a:solidFill>
                <a:latin typeface="Montserrat Classic"/>
                <a:ea typeface="Montserrat Classic"/>
                <a:cs typeface="Montserrat Classic"/>
                <a:sym typeface="Montserrat Classic"/>
              </a:rPr>
              <a:t>Analyzes seasonal demand and calculates the TotalOwnerRevenue, which represents the total revenue for space owners, excluding the sy</a:t>
            </a:r>
            <a:r>
              <a:rPr lang="en-US" sz="2199">
                <a:solidFill>
                  <a:srgbClr val="2E2E2E"/>
                </a:solidFill>
                <a:latin typeface="Montserrat Classic"/>
                <a:ea typeface="Montserrat Classic"/>
                <a:cs typeface="Montserrat Classic"/>
                <a:sym typeface="Montserrat Classic"/>
              </a:rPr>
              <a:t>sFee. This helps owners adjust pricing and promotions accordingly.</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8700" y="3748472"/>
            <a:ext cx="11301259" cy="4478124"/>
          </a:xfrm>
          <a:custGeom>
            <a:avLst/>
            <a:gdLst/>
            <a:ahLst/>
            <a:cxnLst/>
            <a:rect r="r" b="b" t="t" l="l"/>
            <a:pathLst>
              <a:path h="4478124" w="11301259">
                <a:moveTo>
                  <a:pt x="0" y="0"/>
                </a:moveTo>
                <a:lnTo>
                  <a:pt x="11301259" y="0"/>
                </a:lnTo>
                <a:lnTo>
                  <a:pt x="11301259" y="4478123"/>
                </a:lnTo>
                <a:lnTo>
                  <a:pt x="0" y="4478123"/>
                </a:lnTo>
                <a:lnTo>
                  <a:pt x="0" y="0"/>
                </a:lnTo>
                <a:close/>
              </a:path>
            </a:pathLst>
          </a:custGeom>
          <a:blipFill>
            <a:blip r:embed="rId2"/>
            <a:stretch>
              <a:fillRect l="0" t="0" r="0" b="0"/>
            </a:stretch>
          </a:blipFill>
        </p:spPr>
      </p:sp>
      <p:sp>
        <p:nvSpPr>
          <p:cNvPr name="Freeform 3" id="3"/>
          <p:cNvSpPr/>
          <p:nvPr/>
        </p:nvSpPr>
        <p:spPr>
          <a:xfrm flipH="false" flipV="false" rot="0">
            <a:off x="5798176" y="8069025"/>
            <a:ext cx="11301259" cy="1963594"/>
          </a:xfrm>
          <a:custGeom>
            <a:avLst/>
            <a:gdLst/>
            <a:ahLst/>
            <a:cxnLst/>
            <a:rect r="r" b="b" t="t" l="l"/>
            <a:pathLst>
              <a:path h="1963594" w="11301259">
                <a:moveTo>
                  <a:pt x="0" y="0"/>
                </a:moveTo>
                <a:lnTo>
                  <a:pt x="11301259" y="0"/>
                </a:lnTo>
                <a:lnTo>
                  <a:pt x="11301259" y="1963594"/>
                </a:lnTo>
                <a:lnTo>
                  <a:pt x="0" y="1963594"/>
                </a:lnTo>
                <a:lnTo>
                  <a:pt x="0" y="0"/>
                </a:lnTo>
                <a:close/>
              </a:path>
            </a:pathLst>
          </a:custGeom>
          <a:blipFill>
            <a:blip r:embed="rId3"/>
            <a:stretch>
              <a:fillRect l="0" t="0" r="0" b="0"/>
            </a:stretch>
          </a:blipFill>
        </p:spPr>
      </p:sp>
      <p:sp>
        <p:nvSpPr>
          <p:cNvPr name="Freeform 4" id="4"/>
          <p:cNvSpPr/>
          <p:nvPr/>
        </p:nvSpPr>
        <p:spPr>
          <a:xfrm flipH="false" flipV="false" rot="0">
            <a:off x="12320434" y="3545957"/>
            <a:ext cx="3835495" cy="4523068"/>
          </a:xfrm>
          <a:custGeom>
            <a:avLst/>
            <a:gdLst/>
            <a:ahLst/>
            <a:cxnLst/>
            <a:rect r="r" b="b" t="t" l="l"/>
            <a:pathLst>
              <a:path h="4523068" w="3835495">
                <a:moveTo>
                  <a:pt x="0" y="0"/>
                </a:moveTo>
                <a:lnTo>
                  <a:pt x="3835495" y="0"/>
                </a:lnTo>
                <a:lnTo>
                  <a:pt x="3835495" y="4523068"/>
                </a:lnTo>
                <a:lnTo>
                  <a:pt x="0" y="4523068"/>
                </a:lnTo>
                <a:lnTo>
                  <a:pt x="0" y="0"/>
                </a:lnTo>
                <a:close/>
              </a:path>
            </a:pathLst>
          </a:custGeom>
          <a:blipFill>
            <a:blip r:embed="rId4"/>
            <a:stretch>
              <a:fillRect l="0" t="0" r="0" b="0"/>
            </a:stretch>
          </a:blipFill>
        </p:spPr>
      </p:sp>
      <p:sp>
        <p:nvSpPr>
          <p:cNvPr name="TextBox 5" id="5"/>
          <p:cNvSpPr txBox="true"/>
          <p:nvPr/>
        </p:nvSpPr>
        <p:spPr>
          <a:xfrm rot="0">
            <a:off x="1028700" y="671886"/>
            <a:ext cx="16070735" cy="788046"/>
          </a:xfrm>
          <a:prstGeom prst="rect">
            <a:avLst/>
          </a:prstGeom>
        </p:spPr>
        <p:txBody>
          <a:bodyPr anchor="t" rtlCol="false" tIns="0" lIns="0" bIns="0" rIns="0">
            <a:spAutoFit/>
          </a:bodyPr>
          <a:lstStyle/>
          <a:p>
            <a:pPr algn="l">
              <a:lnSpc>
                <a:spcPts val="5900"/>
              </a:lnSpc>
            </a:pPr>
            <a:r>
              <a:rPr lang="en-US" sz="5900" b="true">
                <a:solidFill>
                  <a:srgbClr val="004AAD"/>
                </a:solidFill>
                <a:latin typeface="Montserrat Classic Bold"/>
                <a:ea typeface="Montserrat Classic Bold"/>
                <a:cs typeface="Montserrat Classic Bold"/>
                <a:sym typeface="Montserrat Classic Bold"/>
              </a:rPr>
              <a:t>IMPORTANT DATA QUERIES AND REPORT</a:t>
            </a:r>
          </a:p>
        </p:txBody>
      </p:sp>
      <p:sp>
        <p:nvSpPr>
          <p:cNvPr name="TextBox 6" id="6"/>
          <p:cNvSpPr txBox="true"/>
          <p:nvPr/>
        </p:nvSpPr>
        <p:spPr>
          <a:xfrm rot="0">
            <a:off x="1028700" y="22280"/>
            <a:ext cx="3657715" cy="438785"/>
          </a:xfrm>
          <a:prstGeom prst="rect">
            <a:avLst/>
          </a:prstGeom>
        </p:spPr>
        <p:txBody>
          <a:bodyPr anchor="t" rtlCol="false" tIns="0" lIns="0" bIns="0" rIns="0">
            <a:spAutoFit/>
          </a:bodyPr>
          <a:lstStyle/>
          <a:p>
            <a:pPr algn="l">
              <a:lnSpc>
                <a:spcPts val="3639"/>
              </a:lnSpc>
              <a:spcBef>
                <a:spcPct val="0"/>
              </a:spcBef>
            </a:pPr>
            <a:r>
              <a:rPr lang="en-US" b="true" sz="2599">
                <a:solidFill>
                  <a:srgbClr val="2E2E2E"/>
                </a:solidFill>
                <a:latin typeface="Montserrat Classic Bold"/>
                <a:ea typeface="Montserrat Classic Bold"/>
                <a:cs typeface="Montserrat Classic Bold"/>
                <a:sym typeface="Montserrat Classic Bold"/>
              </a:rPr>
              <a:t>Truong Vuong</a:t>
            </a:r>
          </a:p>
        </p:txBody>
      </p:sp>
      <p:sp>
        <p:nvSpPr>
          <p:cNvPr name="TextBox 7" id="7"/>
          <p:cNvSpPr txBox="true"/>
          <p:nvPr/>
        </p:nvSpPr>
        <p:spPr>
          <a:xfrm rot="0">
            <a:off x="1028700" y="1478981"/>
            <a:ext cx="16070735" cy="2164716"/>
          </a:xfrm>
          <a:prstGeom prst="rect">
            <a:avLst/>
          </a:prstGeom>
        </p:spPr>
        <p:txBody>
          <a:bodyPr anchor="t" rtlCol="false" tIns="0" lIns="0" bIns="0" rIns="0">
            <a:spAutoFit/>
          </a:bodyPr>
          <a:lstStyle/>
          <a:p>
            <a:pPr algn="just">
              <a:lnSpc>
                <a:spcPts val="3519"/>
              </a:lnSpc>
            </a:pPr>
            <a:r>
              <a:rPr lang="en-US" b="true" sz="2199" spc="109">
                <a:solidFill>
                  <a:srgbClr val="2E2E2E"/>
                </a:solidFill>
                <a:latin typeface="Montserrat Classic Bold"/>
                <a:ea typeface="Montserrat Classic Bold"/>
                <a:cs typeface="Montserrat Classic Bold"/>
                <a:sym typeface="Montserrat Classic Bold"/>
              </a:rPr>
              <a:t>Customer Feedback Sentiment Report: </a:t>
            </a:r>
            <a:r>
              <a:rPr lang="en-US" sz="2199" spc="109">
                <a:solidFill>
                  <a:srgbClr val="2E2E2E"/>
                </a:solidFill>
                <a:latin typeface="Montserrat Classic"/>
                <a:ea typeface="Montserrat Classic"/>
                <a:cs typeface="Montserrat Classic"/>
                <a:sym typeface="Montserrat Classic"/>
              </a:rPr>
              <a:t>This query joins feedback data with the corresponding space information, then groups reviews by space. Reviews are categorized into positive (rating ≥ 4), neutral (≥ 3 and &lt; 4), or negative (&lt; 3), and the query calculates the number and percentage of each sentiment type, along with the average rating. The report provides insights into customer experience and highlights areas needing improvement.</a:t>
            </a:r>
          </a:p>
        </p:txBody>
      </p:sp>
      <p:sp>
        <p:nvSpPr>
          <p:cNvPr name="TextBox 8" id="8"/>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Canva Sans"/>
                <a:ea typeface="Canva Sans"/>
                <a:cs typeface="Canva Sans"/>
                <a:sym typeface="Canva Sans"/>
              </a:rPr>
              <a:t>15</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509473" y="3502243"/>
            <a:ext cx="6862251" cy="6206099"/>
          </a:xfrm>
          <a:custGeom>
            <a:avLst/>
            <a:gdLst/>
            <a:ahLst/>
            <a:cxnLst/>
            <a:rect r="r" b="b" t="t" l="l"/>
            <a:pathLst>
              <a:path h="6206099" w="6862251">
                <a:moveTo>
                  <a:pt x="0" y="0"/>
                </a:moveTo>
                <a:lnTo>
                  <a:pt x="6862251" y="0"/>
                </a:lnTo>
                <a:lnTo>
                  <a:pt x="6862251" y="6206100"/>
                </a:lnTo>
                <a:lnTo>
                  <a:pt x="0" y="6206100"/>
                </a:lnTo>
                <a:lnTo>
                  <a:pt x="0" y="0"/>
                </a:lnTo>
                <a:close/>
              </a:path>
            </a:pathLst>
          </a:custGeom>
          <a:blipFill>
            <a:blip r:embed="rId2"/>
            <a:stretch>
              <a:fillRect l="0" t="0" r="0" b="0"/>
            </a:stretch>
          </a:blipFill>
        </p:spPr>
      </p:sp>
      <p:sp>
        <p:nvSpPr>
          <p:cNvPr name="Freeform 3" id="3"/>
          <p:cNvSpPr/>
          <p:nvPr/>
        </p:nvSpPr>
        <p:spPr>
          <a:xfrm flipH="false" flipV="false" rot="0">
            <a:off x="10036043" y="3197443"/>
            <a:ext cx="4480869" cy="4003130"/>
          </a:xfrm>
          <a:custGeom>
            <a:avLst/>
            <a:gdLst/>
            <a:ahLst/>
            <a:cxnLst/>
            <a:rect r="r" b="b" t="t" l="l"/>
            <a:pathLst>
              <a:path h="4003130" w="4480869">
                <a:moveTo>
                  <a:pt x="0" y="0"/>
                </a:moveTo>
                <a:lnTo>
                  <a:pt x="4480869" y="0"/>
                </a:lnTo>
                <a:lnTo>
                  <a:pt x="4480869" y="4003130"/>
                </a:lnTo>
                <a:lnTo>
                  <a:pt x="0" y="4003130"/>
                </a:lnTo>
                <a:lnTo>
                  <a:pt x="0" y="0"/>
                </a:lnTo>
                <a:close/>
              </a:path>
            </a:pathLst>
          </a:custGeom>
          <a:blipFill>
            <a:blip r:embed="rId3"/>
            <a:stretch>
              <a:fillRect l="0" t="0" r="0" b="0"/>
            </a:stretch>
          </a:blipFill>
        </p:spPr>
      </p:sp>
      <p:sp>
        <p:nvSpPr>
          <p:cNvPr name="Freeform 4" id="4"/>
          <p:cNvSpPr/>
          <p:nvPr/>
        </p:nvSpPr>
        <p:spPr>
          <a:xfrm flipH="false" flipV="false" rot="0">
            <a:off x="7110566" y="6905825"/>
            <a:ext cx="11080968" cy="3296588"/>
          </a:xfrm>
          <a:custGeom>
            <a:avLst/>
            <a:gdLst/>
            <a:ahLst/>
            <a:cxnLst/>
            <a:rect r="r" b="b" t="t" l="l"/>
            <a:pathLst>
              <a:path h="3296588" w="11080968">
                <a:moveTo>
                  <a:pt x="0" y="0"/>
                </a:moveTo>
                <a:lnTo>
                  <a:pt x="11080968" y="0"/>
                </a:lnTo>
                <a:lnTo>
                  <a:pt x="11080968" y="3296588"/>
                </a:lnTo>
                <a:lnTo>
                  <a:pt x="0" y="3296588"/>
                </a:lnTo>
                <a:lnTo>
                  <a:pt x="0" y="0"/>
                </a:lnTo>
                <a:close/>
              </a:path>
            </a:pathLst>
          </a:custGeom>
          <a:blipFill>
            <a:blip r:embed="rId4"/>
            <a:stretch>
              <a:fillRect l="0" t="0" r="0" b="0"/>
            </a:stretch>
          </a:blipFill>
        </p:spPr>
      </p:sp>
      <p:sp>
        <p:nvSpPr>
          <p:cNvPr name="TextBox 5" id="5"/>
          <p:cNvSpPr txBox="true"/>
          <p:nvPr/>
        </p:nvSpPr>
        <p:spPr>
          <a:xfrm rot="0">
            <a:off x="1028700" y="671886"/>
            <a:ext cx="16070735" cy="788046"/>
          </a:xfrm>
          <a:prstGeom prst="rect">
            <a:avLst/>
          </a:prstGeom>
        </p:spPr>
        <p:txBody>
          <a:bodyPr anchor="t" rtlCol="false" tIns="0" lIns="0" bIns="0" rIns="0">
            <a:spAutoFit/>
          </a:bodyPr>
          <a:lstStyle/>
          <a:p>
            <a:pPr algn="l">
              <a:lnSpc>
                <a:spcPts val="5900"/>
              </a:lnSpc>
            </a:pPr>
            <a:r>
              <a:rPr lang="en-US" sz="5900" b="true">
                <a:solidFill>
                  <a:srgbClr val="004AAD"/>
                </a:solidFill>
                <a:latin typeface="Montserrat Classic Bold"/>
                <a:ea typeface="Montserrat Classic Bold"/>
                <a:cs typeface="Montserrat Classic Bold"/>
                <a:sym typeface="Montserrat Classic Bold"/>
              </a:rPr>
              <a:t>IMPORTANT DATA QUERIES AND REPORT</a:t>
            </a:r>
          </a:p>
        </p:txBody>
      </p:sp>
      <p:sp>
        <p:nvSpPr>
          <p:cNvPr name="TextBox 6" id="6"/>
          <p:cNvSpPr txBox="true"/>
          <p:nvPr/>
        </p:nvSpPr>
        <p:spPr>
          <a:xfrm rot="0">
            <a:off x="1028700" y="22280"/>
            <a:ext cx="3657715" cy="438785"/>
          </a:xfrm>
          <a:prstGeom prst="rect">
            <a:avLst/>
          </a:prstGeom>
        </p:spPr>
        <p:txBody>
          <a:bodyPr anchor="t" rtlCol="false" tIns="0" lIns="0" bIns="0" rIns="0">
            <a:spAutoFit/>
          </a:bodyPr>
          <a:lstStyle/>
          <a:p>
            <a:pPr algn="l">
              <a:lnSpc>
                <a:spcPts val="3639"/>
              </a:lnSpc>
              <a:spcBef>
                <a:spcPct val="0"/>
              </a:spcBef>
            </a:pPr>
            <a:r>
              <a:rPr lang="en-US" b="true" sz="2599">
                <a:solidFill>
                  <a:srgbClr val="2E2E2E"/>
                </a:solidFill>
                <a:latin typeface="Montserrat Classic Bold"/>
                <a:ea typeface="Montserrat Classic Bold"/>
                <a:cs typeface="Montserrat Classic Bold"/>
                <a:sym typeface="Montserrat Classic Bold"/>
              </a:rPr>
              <a:t>Truong Vuong</a:t>
            </a:r>
          </a:p>
        </p:txBody>
      </p:sp>
      <p:sp>
        <p:nvSpPr>
          <p:cNvPr name="TextBox 7" id="7"/>
          <p:cNvSpPr txBox="true"/>
          <p:nvPr/>
        </p:nvSpPr>
        <p:spPr>
          <a:xfrm rot="0">
            <a:off x="1028700" y="1489928"/>
            <a:ext cx="16070735" cy="1726566"/>
          </a:xfrm>
          <a:prstGeom prst="rect">
            <a:avLst/>
          </a:prstGeom>
        </p:spPr>
        <p:txBody>
          <a:bodyPr anchor="t" rtlCol="false" tIns="0" lIns="0" bIns="0" rIns="0">
            <a:spAutoFit/>
          </a:bodyPr>
          <a:lstStyle/>
          <a:p>
            <a:pPr algn="just">
              <a:lnSpc>
                <a:spcPts val="3519"/>
              </a:lnSpc>
            </a:pPr>
            <a:r>
              <a:rPr lang="en-US" b="true" sz="2199">
                <a:solidFill>
                  <a:srgbClr val="2E2E2E"/>
                </a:solidFill>
                <a:latin typeface="Montserrat Classic Bold"/>
                <a:ea typeface="Montserrat Classic Bold"/>
                <a:cs typeface="Montserrat Classic Bold"/>
                <a:sym typeface="Montserrat Classic Bold"/>
              </a:rPr>
              <a:t>Space Demand and Performance Repo</a:t>
            </a:r>
            <a:r>
              <a:rPr lang="en-US" b="true" sz="2199">
                <a:solidFill>
                  <a:srgbClr val="2E2E2E"/>
                </a:solidFill>
                <a:latin typeface="Montserrat Classic Bold"/>
                <a:ea typeface="Montserrat Classic Bold"/>
                <a:cs typeface="Montserrat Classic Bold"/>
                <a:sym typeface="Montserrat Classic Bold"/>
              </a:rPr>
              <a:t>rt: </a:t>
            </a:r>
            <a:r>
              <a:rPr lang="en-US" sz="2199">
                <a:solidFill>
                  <a:srgbClr val="2E2E2E"/>
                </a:solidFill>
                <a:latin typeface="Montserrat Classic"/>
                <a:ea typeface="Montserrat Classic"/>
                <a:cs typeface="Montserrat Classic"/>
                <a:sym typeface="Montserrat Classic"/>
              </a:rPr>
              <a:t>The query gathers booking data for each space, calculating total revenue, total bookings, and average hourly rate. Based on booking volume, each space is classified as having "High", "Moderate", or "Low Demand." This report supports performance analysis, helps optimize space utilization, and informs pricing or promotional adjustments.</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3525861">
            <a:off x="19718132" y="4423975"/>
            <a:ext cx="13709384" cy="13709384"/>
          </a:xfrm>
          <a:custGeom>
            <a:avLst/>
            <a:gdLst/>
            <a:ahLst/>
            <a:cxnLst/>
            <a:rect r="r" b="b" t="t" l="l"/>
            <a:pathLst>
              <a:path h="13709384" w="13709384">
                <a:moveTo>
                  <a:pt x="0" y="0"/>
                </a:moveTo>
                <a:lnTo>
                  <a:pt x="13709385" y="0"/>
                </a:lnTo>
                <a:lnTo>
                  <a:pt x="13709385" y="13709384"/>
                </a:lnTo>
                <a:lnTo>
                  <a:pt x="0" y="13709384"/>
                </a:lnTo>
                <a:lnTo>
                  <a:pt x="0" y="0"/>
                </a:lnTo>
                <a:close/>
              </a:path>
            </a:pathLst>
          </a:custGeom>
          <a:blipFill>
            <a:blip r:embed="rId2">
              <a:alphaModFix amt="35000"/>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266001" y="2826394"/>
            <a:ext cx="1475610" cy="5503642"/>
            <a:chOff x="0" y="0"/>
            <a:chExt cx="1967480" cy="7338190"/>
          </a:xfrm>
        </p:grpSpPr>
        <p:sp>
          <p:nvSpPr>
            <p:cNvPr name="Freeform 4" id="4"/>
            <p:cNvSpPr/>
            <p:nvPr/>
          </p:nvSpPr>
          <p:spPr>
            <a:xfrm flipH="true" flipV="false" rot="0">
              <a:off x="0" y="0"/>
              <a:ext cx="1967480" cy="886987"/>
            </a:xfrm>
            <a:custGeom>
              <a:avLst/>
              <a:gdLst/>
              <a:ahLst/>
              <a:cxnLst/>
              <a:rect r="r" b="b" t="t" l="l"/>
              <a:pathLst>
                <a:path h="886987" w="1967480">
                  <a:moveTo>
                    <a:pt x="1967480" y="0"/>
                  </a:moveTo>
                  <a:lnTo>
                    <a:pt x="0" y="0"/>
                  </a:lnTo>
                  <a:lnTo>
                    <a:pt x="0" y="886987"/>
                  </a:lnTo>
                  <a:lnTo>
                    <a:pt x="1967480" y="886987"/>
                  </a:lnTo>
                  <a:lnTo>
                    <a:pt x="196748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true" flipV="false" rot="0">
              <a:off x="0" y="3225601"/>
              <a:ext cx="1967480" cy="886987"/>
            </a:xfrm>
            <a:custGeom>
              <a:avLst/>
              <a:gdLst/>
              <a:ahLst/>
              <a:cxnLst/>
              <a:rect r="r" b="b" t="t" l="l"/>
              <a:pathLst>
                <a:path h="886987" w="1967480">
                  <a:moveTo>
                    <a:pt x="1967480" y="0"/>
                  </a:moveTo>
                  <a:lnTo>
                    <a:pt x="0" y="0"/>
                  </a:lnTo>
                  <a:lnTo>
                    <a:pt x="0" y="886987"/>
                  </a:lnTo>
                  <a:lnTo>
                    <a:pt x="1967480" y="886987"/>
                  </a:lnTo>
                  <a:lnTo>
                    <a:pt x="196748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true" flipV="false" rot="0">
              <a:off x="0" y="6451202"/>
              <a:ext cx="1967480" cy="886987"/>
            </a:xfrm>
            <a:custGeom>
              <a:avLst/>
              <a:gdLst/>
              <a:ahLst/>
              <a:cxnLst/>
              <a:rect r="r" b="b" t="t" l="l"/>
              <a:pathLst>
                <a:path h="886987" w="1967480">
                  <a:moveTo>
                    <a:pt x="1967480" y="0"/>
                  </a:moveTo>
                  <a:lnTo>
                    <a:pt x="0" y="0"/>
                  </a:lnTo>
                  <a:lnTo>
                    <a:pt x="0" y="886988"/>
                  </a:lnTo>
                  <a:lnTo>
                    <a:pt x="1967480" y="886988"/>
                  </a:lnTo>
                  <a:lnTo>
                    <a:pt x="196748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sp>
        <p:nvSpPr>
          <p:cNvPr name="TextBox 7" id="7"/>
          <p:cNvSpPr txBox="true"/>
          <p:nvPr/>
        </p:nvSpPr>
        <p:spPr>
          <a:xfrm rot="0">
            <a:off x="4971608" y="152400"/>
            <a:ext cx="9536744" cy="1151893"/>
          </a:xfrm>
          <a:prstGeom prst="rect">
            <a:avLst/>
          </a:prstGeom>
        </p:spPr>
        <p:txBody>
          <a:bodyPr anchor="t" rtlCol="false" tIns="0" lIns="0" bIns="0" rIns="0">
            <a:spAutoFit/>
          </a:bodyPr>
          <a:lstStyle/>
          <a:p>
            <a:pPr algn="l">
              <a:lnSpc>
                <a:spcPts val="8600"/>
              </a:lnSpc>
            </a:pPr>
            <a:r>
              <a:rPr lang="en-US" sz="8600" b="true">
                <a:solidFill>
                  <a:srgbClr val="004AAD"/>
                </a:solidFill>
                <a:latin typeface="Montserrat Classic Bold"/>
                <a:ea typeface="Montserrat Classic Bold"/>
                <a:cs typeface="Montserrat Classic Bold"/>
                <a:sym typeface="Montserrat Classic Bold"/>
              </a:rPr>
              <a:t>TRANSACTIONS</a:t>
            </a:r>
          </a:p>
        </p:txBody>
      </p:sp>
      <p:sp>
        <p:nvSpPr>
          <p:cNvPr name="Freeform 8" id="8"/>
          <p:cNvSpPr/>
          <p:nvPr/>
        </p:nvSpPr>
        <p:spPr>
          <a:xfrm flipH="true" flipV="false" rot="8532740">
            <a:off x="-2727757" y="6734402"/>
            <a:ext cx="6729406" cy="5469172"/>
          </a:xfrm>
          <a:custGeom>
            <a:avLst/>
            <a:gdLst/>
            <a:ahLst/>
            <a:cxnLst/>
            <a:rect r="r" b="b" t="t" l="l"/>
            <a:pathLst>
              <a:path h="5469172" w="6729406">
                <a:moveTo>
                  <a:pt x="6729406" y="0"/>
                </a:moveTo>
                <a:lnTo>
                  <a:pt x="0" y="0"/>
                </a:lnTo>
                <a:lnTo>
                  <a:pt x="0" y="5469172"/>
                </a:lnTo>
                <a:lnTo>
                  <a:pt x="6729406" y="5469172"/>
                </a:lnTo>
                <a:lnTo>
                  <a:pt x="6729406" y="0"/>
                </a:lnTo>
                <a:close/>
              </a:path>
            </a:pathLst>
          </a:custGeom>
          <a:blipFill>
            <a:blip r:embed="rId6">
              <a:alphaModFix amt="50000"/>
              <a:extLst>
                <a:ext uri="{96DAC541-7B7A-43D3-8B79-37D633B846F1}">
                  <asvg:svgBlip xmlns:asvg="http://schemas.microsoft.com/office/drawing/2016/SVG/main" r:embed="rId7"/>
                </a:ext>
              </a:extLst>
            </a:blip>
            <a:stretch>
              <a:fillRect l="0" t="0" r="0" b="0"/>
            </a:stretch>
          </a:blipFill>
        </p:spPr>
      </p:sp>
      <p:sp>
        <p:nvSpPr>
          <p:cNvPr name="TextBox 9" id="9"/>
          <p:cNvSpPr txBox="true"/>
          <p:nvPr/>
        </p:nvSpPr>
        <p:spPr>
          <a:xfrm rot="0">
            <a:off x="1266001" y="2932394"/>
            <a:ext cx="1477420" cy="405765"/>
          </a:xfrm>
          <a:prstGeom prst="rect">
            <a:avLst/>
          </a:prstGeom>
        </p:spPr>
        <p:txBody>
          <a:bodyPr anchor="t" rtlCol="false" tIns="0" lIns="0" bIns="0" rIns="0">
            <a:spAutoFit/>
          </a:bodyPr>
          <a:lstStyle/>
          <a:p>
            <a:pPr algn="ctr">
              <a:lnSpc>
                <a:spcPts val="3359"/>
              </a:lnSpc>
            </a:pPr>
            <a:r>
              <a:rPr lang="en-US" sz="2399" b="true">
                <a:solidFill>
                  <a:srgbClr val="2E2E2E"/>
                </a:solidFill>
                <a:latin typeface="Montserrat Classic Bold"/>
                <a:ea typeface="Montserrat Classic Bold"/>
                <a:cs typeface="Montserrat Classic Bold"/>
                <a:sym typeface="Montserrat Classic Bold"/>
              </a:rPr>
              <a:t>7</a:t>
            </a:r>
          </a:p>
        </p:txBody>
      </p:sp>
      <p:sp>
        <p:nvSpPr>
          <p:cNvPr name="TextBox 10" id="10"/>
          <p:cNvSpPr txBox="true"/>
          <p:nvPr/>
        </p:nvSpPr>
        <p:spPr>
          <a:xfrm rot="0">
            <a:off x="3436667" y="2335811"/>
            <a:ext cx="13247172" cy="2871578"/>
          </a:xfrm>
          <a:prstGeom prst="rect">
            <a:avLst/>
          </a:prstGeom>
        </p:spPr>
        <p:txBody>
          <a:bodyPr anchor="t" rtlCol="false" tIns="0" lIns="0" bIns="0" rIns="0">
            <a:spAutoFit/>
          </a:bodyPr>
          <a:lstStyle/>
          <a:p>
            <a:pPr algn="just">
              <a:lnSpc>
                <a:spcPts val="4319"/>
              </a:lnSpc>
            </a:pPr>
            <a:r>
              <a:rPr lang="en-US" sz="2699" b="true">
                <a:solidFill>
                  <a:srgbClr val="2E2E2E"/>
                </a:solidFill>
                <a:latin typeface="Montserrat Classic Bold"/>
                <a:ea typeface="Montserrat Classic Bold"/>
                <a:cs typeface="Montserrat Classic Bold"/>
                <a:sym typeface="Montserrat Classic Bold"/>
              </a:rPr>
              <a:t>Feedback Submission:</a:t>
            </a:r>
          </a:p>
          <a:p>
            <a:pPr algn="just">
              <a:lnSpc>
                <a:spcPts val="3840"/>
              </a:lnSpc>
            </a:pPr>
            <a:r>
              <a:rPr lang="en-US" sz="2400">
                <a:solidFill>
                  <a:srgbClr val="2E2E2E"/>
                </a:solidFill>
                <a:latin typeface="Montserrat Classic"/>
                <a:ea typeface="Montserrat Classic"/>
                <a:cs typeface="Montserrat Classic"/>
                <a:sym typeface="Montserrat Classic"/>
              </a:rPr>
              <a:t>Information containing the feedback from the customer will be stored in the feedback collection as a document containing elements such as rating and review. </a:t>
            </a:r>
          </a:p>
          <a:p>
            <a:pPr algn="just">
              <a:lnSpc>
                <a:spcPts val="3840"/>
              </a:lnSpc>
            </a:pPr>
            <a:r>
              <a:rPr lang="en-US" b="true" sz="2400">
                <a:solidFill>
                  <a:srgbClr val="2E2E2E"/>
                </a:solidFill>
                <a:latin typeface="Montserrat Classic Bold"/>
                <a:ea typeface="Montserrat Classic Bold"/>
                <a:cs typeface="Montserrat Classic Bold"/>
                <a:sym typeface="Montserrat Classic Bold"/>
              </a:rPr>
              <a:t>OPERATION: INSERTING A FEEDBACK FOR A SPACE</a:t>
            </a:r>
          </a:p>
          <a:p>
            <a:pPr algn="just">
              <a:lnSpc>
                <a:spcPts val="3840"/>
              </a:lnSpc>
            </a:pPr>
          </a:p>
          <a:p>
            <a:pPr algn="just">
              <a:lnSpc>
                <a:spcPts val="3200"/>
              </a:lnSpc>
            </a:pPr>
          </a:p>
        </p:txBody>
      </p:sp>
      <p:sp>
        <p:nvSpPr>
          <p:cNvPr name="TextBox 11" id="11"/>
          <p:cNvSpPr txBox="true"/>
          <p:nvPr/>
        </p:nvSpPr>
        <p:spPr>
          <a:xfrm rot="0">
            <a:off x="1266001" y="5351520"/>
            <a:ext cx="1477420" cy="405765"/>
          </a:xfrm>
          <a:prstGeom prst="rect">
            <a:avLst/>
          </a:prstGeom>
        </p:spPr>
        <p:txBody>
          <a:bodyPr anchor="t" rtlCol="false" tIns="0" lIns="0" bIns="0" rIns="0">
            <a:spAutoFit/>
          </a:bodyPr>
          <a:lstStyle/>
          <a:p>
            <a:pPr algn="ctr">
              <a:lnSpc>
                <a:spcPts val="3359"/>
              </a:lnSpc>
            </a:pPr>
            <a:r>
              <a:rPr lang="en-US" sz="2399" b="true">
                <a:solidFill>
                  <a:srgbClr val="2E2E2E"/>
                </a:solidFill>
                <a:latin typeface="Montserrat Classic Bold"/>
                <a:ea typeface="Montserrat Classic Bold"/>
                <a:cs typeface="Montserrat Classic Bold"/>
                <a:sym typeface="Montserrat Classic Bold"/>
              </a:rPr>
              <a:t>8</a:t>
            </a:r>
          </a:p>
        </p:txBody>
      </p:sp>
      <p:sp>
        <p:nvSpPr>
          <p:cNvPr name="TextBox 12" id="12"/>
          <p:cNvSpPr txBox="true"/>
          <p:nvPr/>
        </p:nvSpPr>
        <p:spPr>
          <a:xfrm rot="0">
            <a:off x="3412405" y="4733814"/>
            <a:ext cx="13247172" cy="2400354"/>
          </a:xfrm>
          <a:prstGeom prst="rect">
            <a:avLst/>
          </a:prstGeom>
        </p:spPr>
        <p:txBody>
          <a:bodyPr anchor="t" rtlCol="false" tIns="0" lIns="0" bIns="0" rIns="0">
            <a:spAutoFit/>
          </a:bodyPr>
          <a:lstStyle/>
          <a:p>
            <a:pPr algn="just">
              <a:lnSpc>
                <a:spcPts val="3999"/>
              </a:lnSpc>
            </a:pPr>
            <a:r>
              <a:rPr lang="en-US" sz="2499" b="true">
                <a:solidFill>
                  <a:srgbClr val="2E2E2E"/>
                </a:solidFill>
                <a:latin typeface="Montserrat Classic Bold"/>
                <a:ea typeface="Montserrat Classic Bold"/>
                <a:cs typeface="Montserrat Classic Bold"/>
                <a:sym typeface="Montserrat Classic Bold"/>
              </a:rPr>
              <a:t>Rental Rate Adjustments</a:t>
            </a:r>
            <a:r>
              <a:rPr lang="en-US" sz="2499" b="true">
                <a:solidFill>
                  <a:srgbClr val="2E2E2E"/>
                </a:solidFill>
                <a:latin typeface="Montserrat Classic Bold"/>
                <a:ea typeface="Montserrat Classic Bold"/>
                <a:cs typeface="Montserrat Classic Bold"/>
                <a:sym typeface="Montserrat Classic Bold"/>
              </a:rPr>
              <a:t>:</a:t>
            </a:r>
          </a:p>
          <a:p>
            <a:pPr algn="just">
              <a:lnSpc>
                <a:spcPts val="3999"/>
              </a:lnSpc>
            </a:pPr>
            <a:r>
              <a:rPr lang="en-US" sz="2499">
                <a:solidFill>
                  <a:srgbClr val="2E2E2E"/>
                </a:solidFill>
                <a:latin typeface="Montserrat Classic"/>
                <a:ea typeface="Montserrat Classic"/>
                <a:cs typeface="Montserrat Classic"/>
                <a:sym typeface="Montserrat Classic"/>
              </a:rPr>
              <a:t>Space owners can modify the rental rates (hourly, half-day, or full-day) for their listed spaces. This will be reflected onto the space collection.</a:t>
            </a:r>
          </a:p>
          <a:p>
            <a:pPr algn="just">
              <a:lnSpc>
                <a:spcPts val="3999"/>
              </a:lnSpc>
            </a:pPr>
            <a:r>
              <a:rPr lang="en-US" sz="2499" b="true">
                <a:solidFill>
                  <a:srgbClr val="2E2E2E"/>
                </a:solidFill>
                <a:latin typeface="Montserrat Classic Bold"/>
                <a:ea typeface="Montserrat Classic Bold"/>
                <a:cs typeface="Montserrat Classic Bold"/>
                <a:sym typeface="Montserrat Classic Bold"/>
              </a:rPr>
              <a:t>OPERATION: UPDATING THE RENTAL RATES FOR A SPACE</a:t>
            </a:r>
          </a:p>
          <a:p>
            <a:pPr algn="just">
              <a:lnSpc>
                <a:spcPts val="3200"/>
              </a:lnSpc>
            </a:pPr>
          </a:p>
        </p:txBody>
      </p:sp>
      <p:sp>
        <p:nvSpPr>
          <p:cNvPr name="TextBox 13" id="13"/>
          <p:cNvSpPr txBox="true"/>
          <p:nvPr/>
        </p:nvSpPr>
        <p:spPr>
          <a:xfrm rot="0">
            <a:off x="1266001" y="7767060"/>
            <a:ext cx="1477420" cy="405765"/>
          </a:xfrm>
          <a:prstGeom prst="rect">
            <a:avLst/>
          </a:prstGeom>
        </p:spPr>
        <p:txBody>
          <a:bodyPr anchor="t" rtlCol="false" tIns="0" lIns="0" bIns="0" rIns="0">
            <a:spAutoFit/>
          </a:bodyPr>
          <a:lstStyle/>
          <a:p>
            <a:pPr algn="ctr">
              <a:lnSpc>
                <a:spcPts val="3359"/>
              </a:lnSpc>
            </a:pPr>
            <a:r>
              <a:rPr lang="en-US" sz="2399" b="true">
                <a:solidFill>
                  <a:srgbClr val="2E2E2E"/>
                </a:solidFill>
                <a:latin typeface="Montserrat Classic Bold"/>
                <a:ea typeface="Montserrat Classic Bold"/>
                <a:cs typeface="Montserrat Classic Bold"/>
                <a:sym typeface="Montserrat Classic Bold"/>
              </a:rPr>
              <a:t>9</a:t>
            </a:r>
          </a:p>
        </p:txBody>
      </p:sp>
      <p:sp>
        <p:nvSpPr>
          <p:cNvPr name="TextBox 14" id="14"/>
          <p:cNvSpPr txBox="true"/>
          <p:nvPr/>
        </p:nvSpPr>
        <p:spPr>
          <a:xfrm rot="0">
            <a:off x="3412405" y="7153164"/>
            <a:ext cx="13247172" cy="2905197"/>
          </a:xfrm>
          <a:prstGeom prst="rect">
            <a:avLst/>
          </a:prstGeom>
        </p:spPr>
        <p:txBody>
          <a:bodyPr anchor="t" rtlCol="false" tIns="0" lIns="0" bIns="0" rIns="0">
            <a:spAutoFit/>
          </a:bodyPr>
          <a:lstStyle/>
          <a:p>
            <a:pPr algn="just">
              <a:lnSpc>
                <a:spcPts val="3999"/>
              </a:lnSpc>
            </a:pPr>
            <a:r>
              <a:rPr lang="en-US" sz="2499" b="true">
                <a:solidFill>
                  <a:srgbClr val="2E2E2E"/>
                </a:solidFill>
                <a:latin typeface="Montserrat Classic Bold"/>
                <a:ea typeface="Montserrat Classic Bold"/>
                <a:cs typeface="Montserrat Classic Bold"/>
                <a:sym typeface="Montserrat Classic Bold"/>
              </a:rPr>
              <a:t>User Profile Updates:</a:t>
            </a:r>
          </a:p>
          <a:p>
            <a:pPr algn="just">
              <a:lnSpc>
                <a:spcPts val="3999"/>
              </a:lnSpc>
            </a:pPr>
            <a:r>
              <a:rPr lang="en-US" sz="2499">
                <a:solidFill>
                  <a:srgbClr val="2E2E2E"/>
                </a:solidFill>
                <a:latin typeface="Montserrat Classic"/>
                <a:ea typeface="Montserrat Classic"/>
                <a:cs typeface="Montserrat Classic"/>
                <a:sym typeface="Montserrat Classic"/>
              </a:rPr>
              <a:t>Users (owner or customer) </a:t>
            </a:r>
            <a:r>
              <a:rPr lang="en-US" sz="2499">
                <a:solidFill>
                  <a:srgbClr val="2E2E2E"/>
                </a:solidFill>
                <a:latin typeface="Montserrat Classic"/>
                <a:ea typeface="Montserrat Classic"/>
                <a:cs typeface="Montserrat Classic"/>
                <a:sym typeface="Montserrat Classic"/>
              </a:rPr>
              <a:t>can update their personal details (e.g., name, contact info, preferences). This update is only possible if the individual is a user of the platform.</a:t>
            </a:r>
          </a:p>
          <a:p>
            <a:pPr algn="just">
              <a:lnSpc>
                <a:spcPts val="3999"/>
              </a:lnSpc>
            </a:pPr>
            <a:r>
              <a:rPr lang="en-US" sz="2499" b="true">
                <a:solidFill>
                  <a:srgbClr val="2E2E2E"/>
                </a:solidFill>
                <a:latin typeface="Montserrat Classic Bold"/>
                <a:ea typeface="Montserrat Classic Bold"/>
                <a:cs typeface="Montserrat Classic Bold"/>
                <a:sym typeface="Montserrat Classic Bold"/>
              </a:rPr>
              <a:t>OPERATION: UPDATING USER PROFILE DETAILS</a:t>
            </a:r>
          </a:p>
          <a:p>
            <a:pPr algn="just">
              <a:lnSpc>
                <a:spcPts val="3200"/>
              </a:lnSpc>
            </a:pPr>
          </a:p>
        </p:txBody>
      </p:sp>
      <p:sp>
        <p:nvSpPr>
          <p:cNvPr name="Freeform 15" id="15"/>
          <p:cNvSpPr/>
          <p:nvPr/>
        </p:nvSpPr>
        <p:spPr>
          <a:xfrm flipH="false" flipV="false" rot="-2085749">
            <a:off x="14564170" y="-9161127"/>
            <a:ext cx="14345355" cy="14345355"/>
          </a:xfrm>
          <a:custGeom>
            <a:avLst/>
            <a:gdLst/>
            <a:ahLst/>
            <a:cxnLst/>
            <a:rect r="r" b="b" t="t" l="l"/>
            <a:pathLst>
              <a:path h="14345355" w="14345355">
                <a:moveTo>
                  <a:pt x="0" y="0"/>
                </a:moveTo>
                <a:lnTo>
                  <a:pt x="14345355" y="0"/>
                </a:lnTo>
                <a:lnTo>
                  <a:pt x="14345355" y="14345355"/>
                </a:lnTo>
                <a:lnTo>
                  <a:pt x="0" y="14345355"/>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0" r="0" b="0"/>
            </a:stretch>
          </a:blipFill>
        </p:spPr>
      </p:sp>
      <p:sp>
        <p:nvSpPr>
          <p:cNvPr name="TextBox 16" id="16"/>
          <p:cNvSpPr txBox="true"/>
          <p:nvPr/>
        </p:nvSpPr>
        <p:spPr>
          <a:xfrm rot="0">
            <a:off x="1028700" y="154306"/>
            <a:ext cx="3250704" cy="497840"/>
          </a:xfrm>
          <a:prstGeom prst="rect">
            <a:avLst/>
          </a:prstGeom>
        </p:spPr>
        <p:txBody>
          <a:bodyPr anchor="t" rtlCol="false" tIns="0" lIns="0" bIns="0" rIns="0">
            <a:spAutoFit/>
          </a:bodyPr>
          <a:lstStyle/>
          <a:p>
            <a:pPr algn="ctr">
              <a:lnSpc>
                <a:spcPts val="4060"/>
              </a:lnSpc>
              <a:spcBef>
                <a:spcPct val="0"/>
              </a:spcBef>
            </a:pPr>
            <a:r>
              <a:rPr lang="en-US" b="true" sz="2900">
                <a:solidFill>
                  <a:srgbClr val="2E2E2E"/>
                </a:solidFill>
                <a:latin typeface="Montserrat Classic Bold"/>
                <a:ea typeface="Montserrat Classic Bold"/>
                <a:cs typeface="Montserrat Classic Bold"/>
                <a:sym typeface="Montserrat Classic Bold"/>
              </a:rPr>
              <a:t>Cassandra Chang</a:t>
            </a:r>
          </a:p>
        </p:txBody>
      </p:sp>
      <p:sp>
        <p:nvSpPr>
          <p:cNvPr name="TextBox 17" id="17"/>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2E2E2E"/>
                </a:solidFill>
                <a:latin typeface="Canva Sans"/>
                <a:ea typeface="Canva Sans"/>
                <a:cs typeface="Canva Sans"/>
                <a:sym typeface="Canva Sans"/>
              </a:rPr>
              <a:t>17</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3525861">
            <a:off x="19718132" y="4423975"/>
            <a:ext cx="13709384" cy="13709384"/>
          </a:xfrm>
          <a:custGeom>
            <a:avLst/>
            <a:gdLst/>
            <a:ahLst/>
            <a:cxnLst/>
            <a:rect r="r" b="b" t="t" l="l"/>
            <a:pathLst>
              <a:path h="13709384" w="13709384">
                <a:moveTo>
                  <a:pt x="0" y="0"/>
                </a:moveTo>
                <a:lnTo>
                  <a:pt x="13709385" y="0"/>
                </a:lnTo>
                <a:lnTo>
                  <a:pt x="13709385" y="13709384"/>
                </a:lnTo>
                <a:lnTo>
                  <a:pt x="0" y="13709384"/>
                </a:lnTo>
                <a:lnTo>
                  <a:pt x="0" y="0"/>
                </a:lnTo>
                <a:close/>
              </a:path>
            </a:pathLst>
          </a:custGeom>
          <a:blipFill>
            <a:blip r:embed="rId2">
              <a:alphaModFix amt="35000"/>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4971608" y="-62355"/>
            <a:ext cx="9536744" cy="1151893"/>
          </a:xfrm>
          <a:prstGeom prst="rect">
            <a:avLst/>
          </a:prstGeom>
        </p:spPr>
        <p:txBody>
          <a:bodyPr anchor="t" rtlCol="false" tIns="0" lIns="0" bIns="0" rIns="0">
            <a:spAutoFit/>
          </a:bodyPr>
          <a:lstStyle/>
          <a:p>
            <a:pPr algn="l">
              <a:lnSpc>
                <a:spcPts val="8600"/>
              </a:lnSpc>
            </a:pPr>
            <a:r>
              <a:rPr lang="en-US" sz="8600" b="true">
                <a:solidFill>
                  <a:srgbClr val="004AAD"/>
                </a:solidFill>
                <a:latin typeface="Montserrat Classic Bold"/>
                <a:ea typeface="Montserrat Classic Bold"/>
                <a:cs typeface="Montserrat Classic Bold"/>
                <a:sym typeface="Montserrat Classic Bold"/>
              </a:rPr>
              <a:t>TRANSACTIONS</a:t>
            </a:r>
          </a:p>
        </p:txBody>
      </p:sp>
      <p:sp>
        <p:nvSpPr>
          <p:cNvPr name="Freeform 4" id="4"/>
          <p:cNvSpPr/>
          <p:nvPr/>
        </p:nvSpPr>
        <p:spPr>
          <a:xfrm flipH="false" flipV="false" rot="-2085749">
            <a:off x="14564170" y="-9161127"/>
            <a:ext cx="14345355" cy="14345355"/>
          </a:xfrm>
          <a:custGeom>
            <a:avLst/>
            <a:gdLst/>
            <a:ahLst/>
            <a:cxnLst/>
            <a:rect r="r" b="b" t="t" l="l"/>
            <a:pathLst>
              <a:path h="14345355" w="14345355">
                <a:moveTo>
                  <a:pt x="0" y="0"/>
                </a:moveTo>
                <a:lnTo>
                  <a:pt x="14345355" y="0"/>
                </a:lnTo>
                <a:lnTo>
                  <a:pt x="14345355" y="14345355"/>
                </a:lnTo>
                <a:lnTo>
                  <a:pt x="0" y="14345355"/>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0" y="2250390"/>
            <a:ext cx="9739980" cy="3421168"/>
          </a:xfrm>
          <a:custGeom>
            <a:avLst/>
            <a:gdLst/>
            <a:ahLst/>
            <a:cxnLst/>
            <a:rect r="r" b="b" t="t" l="l"/>
            <a:pathLst>
              <a:path h="3421168" w="9739980">
                <a:moveTo>
                  <a:pt x="0" y="0"/>
                </a:moveTo>
                <a:lnTo>
                  <a:pt x="9739980" y="0"/>
                </a:lnTo>
                <a:lnTo>
                  <a:pt x="9739980" y="3421168"/>
                </a:lnTo>
                <a:lnTo>
                  <a:pt x="0" y="3421168"/>
                </a:lnTo>
                <a:lnTo>
                  <a:pt x="0" y="0"/>
                </a:lnTo>
                <a:close/>
              </a:path>
            </a:pathLst>
          </a:custGeom>
          <a:blipFill>
            <a:blip r:embed="rId4"/>
            <a:stretch>
              <a:fillRect l="0" t="0" r="0" b="0"/>
            </a:stretch>
          </a:blipFill>
        </p:spPr>
      </p:sp>
      <p:sp>
        <p:nvSpPr>
          <p:cNvPr name="Freeform 6" id="6"/>
          <p:cNvSpPr/>
          <p:nvPr/>
        </p:nvSpPr>
        <p:spPr>
          <a:xfrm flipH="false" flipV="false" rot="0">
            <a:off x="9739980" y="3001537"/>
            <a:ext cx="8548020" cy="5887449"/>
          </a:xfrm>
          <a:custGeom>
            <a:avLst/>
            <a:gdLst/>
            <a:ahLst/>
            <a:cxnLst/>
            <a:rect r="r" b="b" t="t" l="l"/>
            <a:pathLst>
              <a:path h="5887449" w="8548020">
                <a:moveTo>
                  <a:pt x="0" y="0"/>
                </a:moveTo>
                <a:lnTo>
                  <a:pt x="8548020" y="0"/>
                </a:lnTo>
                <a:lnTo>
                  <a:pt x="8548020" y="5887448"/>
                </a:lnTo>
                <a:lnTo>
                  <a:pt x="0" y="5887448"/>
                </a:lnTo>
                <a:lnTo>
                  <a:pt x="0" y="0"/>
                </a:lnTo>
                <a:close/>
              </a:path>
            </a:pathLst>
          </a:custGeom>
          <a:blipFill>
            <a:blip r:embed="rId5"/>
            <a:stretch>
              <a:fillRect l="0" t="0" r="0" b="0"/>
            </a:stretch>
          </a:blipFill>
        </p:spPr>
      </p:sp>
      <p:sp>
        <p:nvSpPr>
          <p:cNvPr name="Freeform 7" id="7"/>
          <p:cNvSpPr/>
          <p:nvPr/>
        </p:nvSpPr>
        <p:spPr>
          <a:xfrm flipH="false" flipV="false" rot="0">
            <a:off x="0" y="6218965"/>
            <a:ext cx="9739980" cy="3786417"/>
          </a:xfrm>
          <a:custGeom>
            <a:avLst/>
            <a:gdLst/>
            <a:ahLst/>
            <a:cxnLst/>
            <a:rect r="r" b="b" t="t" l="l"/>
            <a:pathLst>
              <a:path h="3786417" w="9739980">
                <a:moveTo>
                  <a:pt x="0" y="0"/>
                </a:moveTo>
                <a:lnTo>
                  <a:pt x="9739980" y="0"/>
                </a:lnTo>
                <a:lnTo>
                  <a:pt x="9739980" y="3786417"/>
                </a:lnTo>
                <a:lnTo>
                  <a:pt x="0" y="3786417"/>
                </a:lnTo>
                <a:lnTo>
                  <a:pt x="0" y="0"/>
                </a:lnTo>
                <a:close/>
              </a:path>
            </a:pathLst>
          </a:custGeom>
          <a:blipFill>
            <a:blip r:embed="rId6"/>
            <a:stretch>
              <a:fillRect l="0" t="0" r="0" b="0"/>
            </a:stretch>
          </a:blipFill>
        </p:spPr>
      </p:sp>
      <p:sp>
        <p:nvSpPr>
          <p:cNvPr name="TextBox 8" id="8"/>
          <p:cNvSpPr txBox="true"/>
          <p:nvPr/>
        </p:nvSpPr>
        <p:spPr>
          <a:xfrm rot="0">
            <a:off x="0" y="908594"/>
            <a:ext cx="13247172" cy="683933"/>
          </a:xfrm>
          <a:prstGeom prst="rect">
            <a:avLst/>
          </a:prstGeom>
        </p:spPr>
        <p:txBody>
          <a:bodyPr anchor="t" rtlCol="false" tIns="0" lIns="0" bIns="0" rIns="0">
            <a:spAutoFit/>
          </a:bodyPr>
          <a:lstStyle/>
          <a:p>
            <a:pPr algn="just">
              <a:lnSpc>
                <a:spcPts val="5759"/>
              </a:lnSpc>
            </a:pPr>
            <a:r>
              <a:rPr lang="en-US" b="true" sz="3599">
                <a:solidFill>
                  <a:srgbClr val="2E2E2E"/>
                </a:solidFill>
                <a:latin typeface="Montserrat Classic Bold"/>
                <a:ea typeface="Montserrat Classic Bold"/>
                <a:cs typeface="Montserrat Classic Bold"/>
                <a:sym typeface="Montserrat Classic Bold"/>
              </a:rPr>
              <a:t>FEEDBACK SUBMISSION</a:t>
            </a:r>
          </a:p>
        </p:txBody>
      </p:sp>
      <p:sp>
        <p:nvSpPr>
          <p:cNvPr name="TextBox 9" id="9"/>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2E2E2E"/>
                </a:solidFill>
                <a:latin typeface="Canva Sans"/>
                <a:ea typeface="Canva Sans"/>
                <a:cs typeface="Canva Sans"/>
                <a:sym typeface="Canva Sans"/>
              </a:rPr>
              <a:t>18</a:t>
            </a:r>
          </a:p>
        </p:txBody>
      </p:sp>
      <p:sp>
        <p:nvSpPr>
          <p:cNvPr name="TextBox 10" id="10"/>
          <p:cNvSpPr txBox="true"/>
          <p:nvPr/>
        </p:nvSpPr>
        <p:spPr>
          <a:xfrm rot="0">
            <a:off x="3476919" y="1513152"/>
            <a:ext cx="13247172" cy="585507"/>
          </a:xfrm>
          <a:prstGeom prst="rect">
            <a:avLst/>
          </a:prstGeom>
        </p:spPr>
        <p:txBody>
          <a:bodyPr anchor="t" rtlCol="false" tIns="0" lIns="0" bIns="0" rIns="0">
            <a:spAutoFit/>
          </a:bodyPr>
          <a:lstStyle/>
          <a:p>
            <a:pPr algn="just">
              <a:lnSpc>
                <a:spcPts val="4959"/>
              </a:lnSpc>
            </a:pPr>
            <a:r>
              <a:rPr lang="en-US" sz="3099">
                <a:solidFill>
                  <a:srgbClr val="2E2E2E"/>
                </a:solidFill>
                <a:latin typeface="Montserrat Classic"/>
                <a:ea typeface="Montserrat Classic"/>
                <a:cs typeface="Montserrat Classic"/>
                <a:sym typeface="Montserrat Classic"/>
              </a:rPr>
              <a:t>Query:</a:t>
            </a:r>
          </a:p>
        </p:txBody>
      </p:sp>
      <p:sp>
        <p:nvSpPr>
          <p:cNvPr name="TextBox 11" id="11"/>
          <p:cNvSpPr txBox="true"/>
          <p:nvPr/>
        </p:nvSpPr>
        <p:spPr>
          <a:xfrm rot="0">
            <a:off x="12471331" y="2200195"/>
            <a:ext cx="13247172" cy="585507"/>
          </a:xfrm>
          <a:prstGeom prst="rect">
            <a:avLst/>
          </a:prstGeom>
        </p:spPr>
        <p:txBody>
          <a:bodyPr anchor="t" rtlCol="false" tIns="0" lIns="0" bIns="0" rIns="0">
            <a:spAutoFit/>
          </a:bodyPr>
          <a:lstStyle/>
          <a:p>
            <a:pPr algn="just">
              <a:lnSpc>
                <a:spcPts val="4959"/>
              </a:lnSpc>
            </a:pPr>
            <a:r>
              <a:rPr lang="en-US" sz="3099">
                <a:solidFill>
                  <a:srgbClr val="2E2E2E"/>
                </a:solidFill>
                <a:latin typeface="Montserrat Classic"/>
                <a:ea typeface="Montserrat Classic"/>
                <a:cs typeface="Montserrat Classic"/>
                <a:sym typeface="Montserrat Classic"/>
              </a:rPr>
              <a:t>Graph Result:</a:t>
            </a:r>
          </a:p>
        </p:txBody>
      </p:sp>
      <p:sp>
        <p:nvSpPr>
          <p:cNvPr name="TextBox 12" id="12"/>
          <p:cNvSpPr txBox="true"/>
          <p:nvPr/>
        </p:nvSpPr>
        <p:spPr>
          <a:xfrm rot="0">
            <a:off x="2786513" y="5595358"/>
            <a:ext cx="5258880" cy="585507"/>
          </a:xfrm>
          <a:prstGeom prst="rect">
            <a:avLst/>
          </a:prstGeom>
        </p:spPr>
        <p:txBody>
          <a:bodyPr anchor="t" rtlCol="false" tIns="0" lIns="0" bIns="0" rIns="0">
            <a:spAutoFit/>
          </a:bodyPr>
          <a:lstStyle/>
          <a:p>
            <a:pPr algn="just">
              <a:lnSpc>
                <a:spcPts val="4959"/>
              </a:lnSpc>
            </a:pPr>
            <a:r>
              <a:rPr lang="en-US" sz="3099">
                <a:solidFill>
                  <a:srgbClr val="2E2E2E"/>
                </a:solidFill>
                <a:latin typeface="Montserrat Classic"/>
                <a:ea typeface="Montserrat Classic"/>
                <a:cs typeface="Montserrat Classic"/>
                <a:sym typeface="Montserrat Classic"/>
              </a:rPr>
              <a:t>Tabular Result:</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3525861">
            <a:off x="19718132" y="4423975"/>
            <a:ext cx="13709384" cy="13709384"/>
          </a:xfrm>
          <a:custGeom>
            <a:avLst/>
            <a:gdLst/>
            <a:ahLst/>
            <a:cxnLst/>
            <a:rect r="r" b="b" t="t" l="l"/>
            <a:pathLst>
              <a:path h="13709384" w="13709384">
                <a:moveTo>
                  <a:pt x="0" y="0"/>
                </a:moveTo>
                <a:lnTo>
                  <a:pt x="13709385" y="0"/>
                </a:lnTo>
                <a:lnTo>
                  <a:pt x="13709385" y="13709384"/>
                </a:lnTo>
                <a:lnTo>
                  <a:pt x="0" y="13709384"/>
                </a:lnTo>
                <a:lnTo>
                  <a:pt x="0" y="0"/>
                </a:lnTo>
                <a:close/>
              </a:path>
            </a:pathLst>
          </a:custGeom>
          <a:blipFill>
            <a:blip r:embed="rId2">
              <a:alphaModFix amt="35000"/>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4971608" y="-62355"/>
            <a:ext cx="9536744" cy="1151893"/>
          </a:xfrm>
          <a:prstGeom prst="rect">
            <a:avLst/>
          </a:prstGeom>
        </p:spPr>
        <p:txBody>
          <a:bodyPr anchor="t" rtlCol="false" tIns="0" lIns="0" bIns="0" rIns="0">
            <a:spAutoFit/>
          </a:bodyPr>
          <a:lstStyle/>
          <a:p>
            <a:pPr algn="l">
              <a:lnSpc>
                <a:spcPts val="8600"/>
              </a:lnSpc>
            </a:pPr>
            <a:r>
              <a:rPr lang="en-US" sz="8600" b="true">
                <a:solidFill>
                  <a:srgbClr val="004AAD"/>
                </a:solidFill>
                <a:latin typeface="Montserrat Classic Bold"/>
                <a:ea typeface="Montserrat Classic Bold"/>
                <a:cs typeface="Montserrat Classic Bold"/>
                <a:sym typeface="Montserrat Classic Bold"/>
              </a:rPr>
              <a:t>TRANSACTIONS</a:t>
            </a:r>
          </a:p>
        </p:txBody>
      </p:sp>
      <p:sp>
        <p:nvSpPr>
          <p:cNvPr name="Freeform 4" id="4"/>
          <p:cNvSpPr/>
          <p:nvPr/>
        </p:nvSpPr>
        <p:spPr>
          <a:xfrm flipH="false" flipV="false" rot="-2085749">
            <a:off x="14564170" y="-9161127"/>
            <a:ext cx="14345355" cy="14345355"/>
          </a:xfrm>
          <a:custGeom>
            <a:avLst/>
            <a:gdLst/>
            <a:ahLst/>
            <a:cxnLst/>
            <a:rect r="r" b="b" t="t" l="l"/>
            <a:pathLst>
              <a:path h="14345355" w="14345355">
                <a:moveTo>
                  <a:pt x="0" y="0"/>
                </a:moveTo>
                <a:lnTo>
                  <a:pt x="14345355" y="0"/>
                </a:lnTo>
                <a:lnTo>
                  <a:pt x="14345355" y="14345355"/>
                </a:lnTo>
                <a:lnTo>
                  <a:pt x="0" y="14345355"/>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0498592" y="1711900"/>
            <a:ext cx="5497160" cy="4569514"/>
          </a:xfrm>
          <a:custGeom>
            <a:avLst/>
            <a:gdLst/>
            <a:ahLst/>
            <a:cxnLst/>
            <a:rect r="r" b="b" t="t" l="l"/>
            <a:pathLst>
              <a:path h="4569514" w="5497160">
                <a:moveTo>
                  <a:pt x="0" y="0"/>
                </a:moveTo>
                <a:lnTo>
                  <a:pt x="5497160" y="0"/>
                </a:lnTo>
                <a:lnTo>
                  <a:pt x="5497160" y="4569515"/>
                </a:lnTo>
                <a:lnTo>
                  <a:pt x="0" y="4569515"/>
                </a:lnTo>
                <a:lnTo>
                  <a:pt x="0" y="0"/>
                </a:lnTo>
                <a:close/>
              </a:path>
            </a:pathLst>
          </a:custGeom>
          <a:blipFill>
            <a:blip r:embed="rId4"/>
            <a:stretch>
              <a:fillRect l="0" t="0" r="0" b="0"/>
            </a:stretch>
          </a:blipFill>
        </p:spPr>
      </p:sp>
      <p:sp>
        <p:nvSpPr>
          <p:cNvPr name="Freeform 6" id="6"/>
          <p:cNvSpPr/>
          <p:nvPr/>
        </p:nvSpPr>
        <p:spPr>
          <a:xfrm flipH="false" flipV="false" rot="0">
            <a:off x="0" y="1891631"/>
            <a:ext cx="7537631" cy="5519358"/>
          </a:xfrm>
          <a:custGeom>
            <a:avLst/>
            <a:gdLst/>
            <a:ahLst/>
            <a:cxnLst/>
            <a:rect r="r" b="b" t="t" l="l"/>
            <a:pathLst>
              <a:path h="5519358" w="7537631">
                <a:moveTo>
                  <a:pt x="0" y="0"/>
                </a:moveTo>
                <a:lnTo>
                  <a:pt x="7537631" y="0"/>
                </a:lnTo>
                <a:lnTo>
                  <a:pt x="7537631" y="5519358"/>
                </a:lnTo>
                <a:lnTo>
                  <a:pt x="0" y="5519358"/>
                </a:lnTo>
                <a:lnTo>
                  <a:pt x="0" y="0"/>
                </a:lnTo>
                <a:close/>
              </a:path>
            </a:pathLst>
          </a:custGeom>
          <a:blipFill>
            <a:blip r:embed="rId5"/>
            <a:stretch>
              <a:fillRect l="0" t="0" r="0" b="0"/>
            </a:stretch>
          </a:blipFill>
        </p:spPr>
      </p:sp>
      <p:sp>
        <p:nvSpPr>
          <p:cNvPr name="Freeform 7" id="7"/>
          <p:cNvSpPr/>
          <p:nvPr/>
        </p:nvSpPr>
        <p:spPr>
          <a:xfrm flipH="false" flipV="false" rot="0">
            <a:off x="7537631" y="6432570"/>
            <a:ext cx="10669702" cy="3854430"/>
          </a:xfrm>
          <a:custGeom>
            <a:avLst/>
            <a:gdLst/>
            <a:ahLst/>
            <a:cxnLst/>
            <a:rect r="r" b="b" t="t" l="l"/>
            <a:pathLst>
              <a:path h="3854430" w="10669702">
                <a:moveTo>
                  <a:pt x="0" y="0"/>
                </a:moveTo>
                <a:lnTo>
                  <a:pt x="10669702" y="0"/>
                </a:lnTo>
                <a:lnTo>
                  <a:pt x="10669702" y="3854430"/>
                </a:lnTo>
                <a:lnTo>
                  <a:pt x="0" y="3854430"/>
                </a:lnTo>
                <a:lnTo>
                  <a:pt x="0" y="0"/>
                </a:lnTo>
                <a:close/>
              </a:path>
            </a:pathLst>
          </a:custGeom>
          <a:blipFill>
            <a:blip r:embed="rId6"/>
            <a:stretch>
              <a:fillRect l="0" t="0" r="0" b="0"/>
            </a:stretch>
          </a:blipFill>
        </p:spPr>
      </p:sp>
      <p:sp>
        <p:nvSpPr>
          <p:cNvPr name="TextBox 8" id="8"/>
          <p:cNvSpPr txBox="true"/>
          <p:nvPr/>
        </p:nvSpPr>
        <p:spPr>
          <a:xfrm rot="0">
            <a:off x="0" y="676134"/>
            <a:ext cx="13247172" cy="683933"/>
          </a:xfrm>
          <a:prstGeom prst="rect">
            <a:avLst/>
          </a:prstGeom>
        </p:spPr>
        <p:txBody>
          <a:bodyPr anchor="t" rtlCol="false" tIns="0" lIns="0" bIns="0" rIns="0">
            <a:spAutoFit/>
          </a:bodyPr>
          <a:lstStyle/>
          <a:p>
            <a:pPr algn="just">
              <a:lnSpc>
                <a:spcPts val="5759"/>
              </a:lnSpc>
            </a:pPr>
            <a:r>
              <a:rPr lang="en-US" b="true" sz="3599">
                <a:solidFill>
                  <a:srgbClr val="2E2E2E"/>
                </a:solidFill>
                <a:latin typeface="Montserrat Classic Bold"/>
                <a:ea typeface="Montserrat Classic Bold"/>
                <a:cs typeface="Montserrat Classic Bold"/>
                <a:sym typeface="Montserrat Classic Bold"/>
              </a:rPr>
              <a:t>RENTAL RATE ADJUSTMENT</a:t>
            </a:r>
          </a:p>
        </p:txBody>
      </p:sp>
      <p:sp>
        <p:nvSpPr>
          <p:cNvPr name="TextBox 9" id="9"/>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2E2E2E"/>
                </a:solidFill>
                <a:latin typeface="Canva Sans"/>
                <a:ea typeface="Canva Sans"/>
                <a:cs typeface="Canva Sans"/>
                <a:sym typeface="Canva Sans"/>
              </a:rPr>
              <a:t>19</a:t>
            </a:r>
          </a:p>
        </p:txBody>
      </p:sp>
      <p:sp>
        <p:nvSpPr>
          <p:cNvPr name="TextBox 10" id="10"/>
          <p:cNvSpPr txBox="true"/>
          <p:nvPr/>
        </p:nvSpPr>
        <p:spPr>
          <a:xfrm rot="0">
            <a:off x="2520414" y="1245767"/>
            <a:ext cx="13247172" cy="585507"/>
          </a:xfrm>
          <a:prstGeom prst="rect">
            <a:avLst/>
          </a:prstGeom>
        </p:spPr>
        <p:txBody>
          <a:bodyPr anchor="t" rtlCol="false" tIns="0" lIns="0" bIns="0" rIns="0">
            <a:spAutoFit/>
          </a:bodyPr>
          <a:lstStyle/>
          <a:p>
            <a:pPr algn="just">
              <a:lnSpc>
                <a:spcPts val="4959"/>
              </a:lnSpc>
            </a:pPr>
            <a:r>
              <a:rPr lang="en-US" sz="3099">
                <a:solidFill>
                  <a:srgbClr val="2E2E2E"/>
                </a:solidFill>
                <a:latin typeface="Montserrat Classic"/>
                <a:ea typeface="Montserrat Classic"/>
                <a:cs typeface="Montserrat Classic"/>
                <a:sym typeface="Montserrat Classic"/>
              </a:rPr>
              <a:t>Query:</a:t>
            </a:r>
          </a:p>
        </p:txBody>
      </p:sp>
      <p:sp>
        <p:nvSpPr>
          <p:cNvPr name="TextBox 11" id="11"/>
          <p:cNvSpPr txBox="true"/>
          <p:nvPr/>
        </p:nvSpPr>
        <p:spPr>
          <a:xfrm rot="0">
            <a:off x="11754643" y="1126393"/>
            <a:ext cx="13247172" cy="585507"/>
          </a:xfrm>
          <a:prstGeom prst="rect">
            <a:avLst/>
          </a:prstGeom>
        </p:spPr>
        <p:txBody>
          <a:bodyPr anchor="t" rtlCol="false" tIns="0" lIns="0" bIns="0" rIns="0">
            <a:spAutoFit/>
          </a:bodyPr>
          <a:lstStyle/>
          <a:p>
            <a:pPr algn="just">
              <a:lnSpc>
                <a:spcPts val="4959"/>
              </a:lnSpc>
            </a:pPr>
            <a:r>
              <a:rPr lang="en-US" sz="3099">
                <a:solidFill>
                  <a:srgbClr val="2E2E2E"/>
                </a:solidFill>
                <a:latin typeface="Montserrat Classic"/>
                <a:ea typeface="Montserrat Classic"/>
                <a:cs typeface="Montserrat Classic"/>
                <a:sym typeface="Montserrat Classic"/>
              </a:rPr>
              <a:t>Graph Result:</a:t>
            </a:r>
          </a:p>
        </p:txBody>
      </p:sp>
      <p:sp>
        <p:nvSpPr>
          <p:cNvPr name="TextBox 12" id="12"/>
          <p:cNvSpPr txBox="true"/>
          <p:nvPr/>
        </p:nvSpPr>
        <p:spPr>
          <a:xfrm rot="0">
            <a:off x="1839031" y="7563389"/>
            <a:ext cx="5258880" cy="585507"/>
          </a:xfrm>
          <a:prstGeom prst="rect">
            <a:avLst/>
          </a:prstGeom>
        </p:spPr>
        <p:txBody>
          <a:bodyPr anchor="t" rtlCol="false" tIns="0" lIns="0" bIns="0" rIns="0">
            <a:spAutoFit/>
          </a:bodyPr>
          <a:lstStyle/>
          <a:p>
            <a:pPr algn="just">
              <a:lnSpc>
                <a:spcPts val="4959"/>
              </a:lnSpc>
            </a:pPr>
            <a:r>
              <a:rPr lang="en-US" sz="3099">
                <a:solidFill>
                  <a:srgbClr val="2E2E2E"/>
                </a:solidFill>
                <a:latin typeface="Montserrat Classic"/>
                <a:ea typeface="Montserrat Classic"/>
                <a:cs typeface="Montserrat Classic"/>
                <a:sym typeface="Montserrat Classic"/>
              </a:rPr>
              <a:t>Tabular Result:</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8700" y="1028700"/>
            <a:ext cx="675462" cy="824630"/>
          </a:xfrm>
          <a:custGeom>
            <a:avLst/>
            <a:gdLst/>
            <a:ahLst/>
            <a:cxnLst/>
            <a:rect r="r" b="b" t="t" l="l"/>
            <a:pathLst>
              <a:path h="824630" w="675462">
                <a:moveTo>
                  <a:pt x="0" y="0"/>
                </a:moveTo>
                <a:lnTo>
                  <a:pt x="675462" y="0"/>
                </a:lnTo>
                <a:lnTo>
                  <a:pt x="675462" y="824630"/>
                </a:lnTo>
                <a:lnTo>
                  <a:pt x="0" y="82463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4318441" y="9258300"/>
            <a:ext cx="9727319" cy="3106962"/>
          </a:xfrm>
          <a:custGeom>
            <a:avLst/>
            <a:gdLst/>
            <a:ahLst/>
            <a:cxnLst/>
            <a:rect r="r" b="b" t="t" l="l"/>
            <a:pathLst>
              <a:path h="3106962" w="9727319">
                <a:moveTo>
                  <a:pt x="0" y="0"/>
                </a:moveTo>
                <a:lnTo>
                  <a:pt x="9727318" y="0"/>
                </a:lnTo>
                <a:lnTo>
                  <a:pt x="9727318" y="3106962"/>
                </a:lnTo>
                <a:lnTo>
                  <a:pt x="0" y="310696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366431" y="3154133"/>
            <a:ext cx="7429483" cy="4662001"/>
          </a:xfrm>
          <a:custGeom>
            <a:avLst/>
            <a:gdLst/>
            <a:ahLst/>
            <a:cxnLst/>
            <a:rect r="r" b="b" t="t" l="l"/>
            <a:pathLst>
              <a:path h="4662001" w="7429483">
                <a:moveTo>
                  <a:pt x="0" y="0"/>
                </a:moveTo>
                <a:lnTo>
                  <a:pt x="7429483" y="0"/>
                </a:lnTo>
                <a:lnTo>
                  <a:pt x="7429483" y="4662001"/>
                </a:lnTo>
                <a:lnTo>
                  <a:pt x="0" y="4662001"/>
                </a:lnTo>
                <a:lnTo>
                  <a:pt x="0" y="0"/>
                </a:lnTo>
                <a:close/>
              </a:path>
            </a:pathLst>
          </a:custGeom>
          <a:blipFill>
            <a:blip r:embed="rId6"/>
            <a:stretch>
              <a:fillRect l="0" t="0" r="0" b="0"/>
            </a:stretch>
          </a:blipFill>
        </p:spPr>
      </p:sp>
      <p:sp>
        <p:nvSpPr>
          <p:cNvPr name="TextBox 5" id="5"/>
          <p:cNvSpPr txBox="true"/>
          <p:nvPr/>
        </p:nvSpPr>
        <p:spPr>
          <a:xfrm rot="0">
            <a:off x="3011301" y="2083204"/>
            <a:ext cx="8544752" cy="666750"/>
          </a:xfrm>
          <a:prstGeom prst="rect">
            <a:avLst/>
          </a:prstGeom>
        </p:spPr>
        <p:txBody>
          <a:bodyPr anchor="t" rtlCol="false" tIns="0" lIns="0" bIns="0" rIns="0">
            <a:spAutoFit/>
          </a:bodyPr>
          <a:lstStyle/>
          <a:p>
            <a:pPr algn="l">
              <a:lnSpc>
                <a:spcPts val="4950"/>
              </a:lnSpc>
            </a:pPr>
            <a:r>
              <a:rPr lang="en-US" sz="5000" b="true">
                <a:solidFill>
                  <a:srgbClr val="004AAD"/>
                </a:solidFill>
                <a:latin typeface="Montserrat Classic Bold"/>
                <a:ea typeface="Montserrat Classic Bold"/>
                <a:cs typeface="Montserrat Classic Bold"/>
                <a:sym typeface="Montserrat Classic Bold"/>
              </a:rPr>
              <a:t>OURSPACE - NOSQL</a:t>
            </a:r>
          </a:p>
        </p:txBody>
      </p:sp>
      <p:sp>
        <p:nvSpPr>
          <p:cNvPr name="TextBox 6" id="6"/>
          <p:cNvSpPr txBox="true"/>
          <p:nvPr/>
        </p:nvSpPr>
        <p:spPr>
          <a:xfrm rot="0">
            <a:off x="1704162" y="1078950"/>
            <a:ext cx="2614278" cy="504825"/>
          </a:xfrm>
          <a:prstGeom prst="rect">
            <a:avLst/>
          </a:prstGeom>
        </p:spPr>
        <p:txBody>
          <a:bodyPr anchor="t" rtlCol="false" tIns="0" lIns="0" bIns="0" rIns="0">
            <a:spAutoFit/>
          </a:bodyPr>
          <a:lstStyle/>
          <a:p>
            <a:pPr algn="l">
              <a:lnSpc>
                <a:spcPts val="4199"/>
              </a:lnSpc>
            </a:pPr>
            <a:r>
              <a:rPr lang="en-US" b="true" sz="2999" i="true">
                <a:solidFill>
                  <a:srgbClr val="004AAD"/>
                </a:solidFill>
                <a:latin typeface="Montserrat Classic Bold"/>
                <a:ea typeface="Montserrat Classic Bold"/>
                <a:cs typeface="Montserrat Classic Bold"/>
                <a:sym typeface="Montserrat Classic Bold"/>
              </a:rPr>
              <a:t>DataScape</a:t>
            </a:r>
          </a:p>
        </p:txBody>
      </p:sp>
      <p:sp>
        <p:nvSpPr>
          <p:cNvPr name="TextBox 7" id="7"/>
          <p:cNvSpPr txBox="true"/>
          <p:nvPr/>
        </p:nvSpPr>
        <p:spPr>
          <a:xfrm rot="0">
            <a:off x="9540516" y="3074547"/>
            <a:ext cx="7991483" cy="5346945"/>
          </a:xfrm>
          <a:prstGeom prst="rect">
            <a:avLst/>
          </a:prstGeom>
        </p:spPr>
        <p:txBody>
          <a:bodyPr anchor="t" rtlCol="false" tIns="0" lIns="0" bIns="0" rIns="0">
            <a:spAutoFit/>
          </a:bodyPr>
          <a:lstStyle/>
          <a:p>
            <a:pPr algn="just">
              <a:lnSpc>
                <a:spcPts val="3556"/>
              </a:lnSpc>
            </a:pPr>
            <a:r>
              <a:rPr lang="en-US" sz="2540" b="true">
                <a:solidFill>
                  <a:srgbClr val="2E2E2E"/>
                </a:solidFill>
                <a:latin typeface="Montserrat Classic Bold"/>
                <a:ea typeface="Montserrat Classic Bold"/>
                <a:cs typeface="Montserrat Classic Bold"/>
                <a:sym typeface="Montserrat Classic Bold"/>
              </a:rPr>
              <a:t>OurSpace is an online platform that connects people looking for shared spaces with owners who have spaces to rent, such as co-working spaces, meeting rooms or private offices.</a:t>
            </a:r>
          </a:p>
          <a:p>
            <a:pPr algn="just">
              <a:lnSpc>
                <a:spcPts val="3556"/>
              </a:lnSpc>
            </a:pPr>
          </a:p>
          <a:p>
            <a:pPr algn="just">
              <a:lnSpc>
                <a:spcPts val="3556"/>
              </a:lnSpc>
            </a:pPr>
            <a:r>
              <a:rPr lang="en-US" sz="2540" b="true">
                <a:solidFill>
                  <a:srgbClr val="2E2E2E"/>
                </a:solidFill>
                <a:latin typeface="Montserrat Classic Bold"/>
                <a:ea typeface="Montserrat Classic Bold"/>
                <a:cs typeface="Montserrat Classic Bold"/>
                <a:sym typeface="Montserrat Classic Bold"/>
              </a:rPr>
              <a:t>Space owners can list their space with details like location, size , price , facilities or Rental rates. customers can search, book, and review spaces in just a few clicks. The platform handles payments securely and earns a small 3% service fee on each booking.</a:t>
            </a:r>
          </a:p>
          <a:p>
            <a:pPr algn="just">
              <a:lnSpc>
                <a:spcPts val="3416"/>
              </a:lnSpc>
              <a:spcBef>
                <a:spcPct val="0"/>
              </a:spcBef>
            </a:pPr>
          </a:p>
        </p:txBody>
      </p:sp>
      <p:sp>
        <p:nvSpPr>
          <p:cNvPr name="TextBox 8" id="8"/>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2E2E2E"/>
                </a:solidFill>
                <a:latin typeface="Canva Sans"/>
                <a:ea typeface="Canva Sans"/>
                <a:cs typeface="Canva Sans"/>
                <a:sym typeface="Canva Sans"/>
              </a:rPr>
              <a:t>2</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3525861">
            <a:off x="19718132" y="4423975"/>
            <a:ext cx="13709384" cy="13709384"/>
          </a:xfrm>
          <a:custGeom>
            <a:avLst/>
            <a:gdLst/>
            <a:ahLst/>
            <a:cxnLst/>
            <a:rect r="r" b="b" t="t" l="l"/>
            <a:pathLst>
              <a:path h="13709384" w="13709384">
                <a:moveTo>
                  <a:pt x="0" y="0"/>
                </a:moveTo>
                <a:lnTo>
                  <a:pt x="13709385" y="0"/>
                </a:lnTo>
                <a:lnTo>
                  <a:pt x="13709385" y="13709384"/>
                </a:lnTo>
                <a:lnTo>
                  <a:pt x="0" y="13709384"/>
                </a:lnTo>
                <a:lnTo>
                  <a:pt x="0" y="0"/>
                </a:lnTo>
                <a:close/>
              </a:path>
            </a:pathLst>
          </a:custGeom>
          <a:blipFill>
            <a:blip r:embed="rId2">
              <a:alphaModFix amt="35000"/>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4971608" y="152400"/>
            <a:ext cx="9536744" cy="1151893"/>
          </a:xfrm>
          <a:prstGeom prst="rect">
            <a:avLst/>
          </a:prstGeom>
        </p:spPr>
        <p:txBody>
          <a:bodyPr anchor="t" rtlCol="false" tIns="0" lIns="0" bIns="0" rIns="0">
            <a:spAutoFit/>
          </a:bodyPr>
          <a:lstStyle/>
          <a:p>
            <a:pPr algn="l">
              <a:lnSpc>
                <a:spcPts val="8600"/>
              </a:lnSpc>
            </a:pPr>
            <a:r>
              <a:rPr lang="en-US" sz="8600" b="true">
                <a:solidFill>
                  <a:srgbClr val="004AAD"/>
                </a:solidFill>
                <a:latin typeface="Montserrat Classic Bold"/>
                <a:ea typeface="Montserrat Classic Bold"/>
                <a:cs typeface="Montserrat Classic Bold"/>
                <a:sym typeface="Montserrat Classic Bold"/>
              </a:rPr>
              <a:t>TRANSACTIONS</a:t>
            </a:r>
          </a:p>
        </p:txBody>
      </p:sp>
      <p:sp>
        <p:nvSpPr>
          <p:cNvPr name="Freeform 4" id="4"/>
          <p:cNvSpPr/>
          <p:nvPr/>
        </p:nvSpPr>
        <p:spPr>
          <a:xfrm flipH="false" flipV="false" rot="-2085749">
            <a:off x="14564170" y="-9161127"/>
            <a:ext cx="14345355" cy="14345355"/>
          </a:xfrm>
          <a:custGeom>
            <a:avLst/>
            <a:gdLst/>
            <a:ahLst/>
            <a:cxnLst/>
            <a:rect r="r" b="b" t="t" l="l"/>
            <a:pathLst>
              <a:path h="14345355" w="14345355">
                <a:moveTo>
                  <a:pt x="0" y="0"/>
                </a:moveTo>
                <a:lnTo>
                  <a:pt x="14345355" y="0"/>
                </a:lnTo>
                <a:lnTo>
                  <a:pt x="14345355" y="14345355"/>
                </a:lnTo>
                <a:lnTo>
                  <a:pt x="0" y="14345355"/>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2252351" y="2523880"/>
            <a:ext cx="4744788" cy="2037212"/>
          </a:xfrm>
          <a:custGeom>
            <a:avLst/>
            <a:gdLst/>
            <a:ahLst/>
            <a:cxnLst/>
            <a:rect r="r" b="b" t="t" l="l"/>
            <a:pathLst>
              <a:path h="2037212" w="4744788">
                <a:moveTo>
                  <a:pt x="0" y="0"/>
                </a:moveTo>
                <a:lnTo>
                  <a:pt x="4744788" y="0"/>
                </a:lnTo>
                <a:lnTo>
                  <a:pt x="4744788" y="2037211"/>
                </a:lnTo>
                <a:lnTo>
                  <a:pt x="0" y="2037211"/>
                </a:lnTo>
                <a:lnTo>
                  <a:pt x="0" y="0"/>
                </a:lnTo>
                <a:close/>
              </a:path>
            </a:pathLst>
          </a:custGeom>
          <a:blipFill>
            <a:blip r:embed="rId4"/>
            <a:stretch>
              <a:fillRect l="0" t="0" r="0" b="0"/>
            </a:stretch>
          </a:blipFill>
        </p:spPr>
      </p:sp>
      <p:sp>
        <p:nvSpPr>
          <p:cNvPr name="Freeform 6" id="6"/>
          <p:cNvSpPr/>
          <p:nvPr/>
        </p:nvSpPr>
        <p:spPr>
          <a:xfrm flipH="false" flipV="false" rot="0">
            <a:off x="10304474" y="2440890"/>
            <a:ext cx="7243463" cy="6047294"/>
          </a:xfrm>
          <a:custGeom>
            <a:avLst/>
            <a:gdLst/>
            <a:ahLst/>
            <a:cxnLst/>
            <a:rect r="r" b="b" t="t" l="l"/>
            <a:pathLst>
              <a:path h="6047294" w="7243463">
                <a:moveTo>
                  <a:pt x="0" y="0"/>
                </a:moveTo>
                <a:lnTo>
                  <a:pt x="7243462" y="0"/>
                </a:lnTo>
                <a:lnTo>
                  <a:pt x="7243462" y="6047294"/>
                </a:lnTo>
                <a:lnTo>
                  <a:pt x="0" y="6047294"/>
                </a:lnTo>
                <a:lnTo>
                  <a:pt x="0" y="0"/>
                </a:lnTo>
                <a:close/>
              </a:path>
            </a:pathLst>
          </a:custGeom>
          <a:blipFill>
            <a:blip r:embed="rId5"/>
            <a:stretch>
              <a:fillRect l="0" t="0" r="0" b="0"/>
            </a:stretch>
          </a:blipFill>
        </p:spPr>
      </p:sp>
      <p:sp>
        <p:nvSpPr>
          <p:cNvPr name="Freeform 7" id="7"/>
          <p:cNvSpPr/>
          <p:nvPr/>
        </p:nvSpPr>
        <p:spPr>
          <a:xfrm flipH="false" flipV="false" rot="0">
            <a:off x="1495819" y="5221915"/>
            <a:ext cx="6951579" cy="4953000"/>
          </a:xfrm>
          <a:custGeom>
            <a:avLst/>
            <a:gdLst/>
            <a:ahLst/>
            <a:cxnLst/>
            <a:rect r="r" b="b" t="t" l="l"/>
            <a:pathLst>
              <a:path h="4953000" w="6951579">
                <a:moveTo>
                  <a:pt x="0" y="0"/>
                </a:moveTo>
                <a:lnTo>
                  <a:pt x="6951579" y="0"/>
                </a:lnTo>
                <a:lnTo>
                  <a:pt x="6951579" y="4953000"/>
                </a:lnTo>
                <a:lnTo>
                  <a:pt x="0" y="4953000"/>
                </a:lnTo>
                <a:lnTo>
                  <a:pt x="0" y="0"/>
                </a:lnTo>
                <a:close/>
              </a:path>
            </a:pathLst>
          </a:custGeom>
          <a:blipFill>
            <a:blip r:embed="rId6"/>
            <a:stretch>
              <a:fillRect l="0" t="0" r="0" b="0"/>
            </a:stretch>
          </a:blipFill>
        </p:spPr>
      </p:sp>
      <p:sp>
        <p:nvSpPr>
          <p:cNvPr name="TextBox 8" id="8"/>
          <p:cNvSpPr txBox="true"/>
          <p:nvPr/>
        </p:nvSpPr>
        <p:spPr>
          <a:xfrm rot="0">
            <a:off x="0" y="908594"/>
            <a:ext cx="13247172" cy="683933"/>
          </a:xfrm>
          <a:prstGeom prst="rect">
            <a:avLst/>
          </a:prstGeom>
        </p:spPr>
        <p:txBody>
          <a:bodyPr anchor="t" rtlCol="false" tIns="0" lIns="0" bIns="0" rIns="0">
            <a:spAutoFit/>
          </a:bodyPr>
          <a:lstStyle/>
          <a:p>
            <a:pPr algn="just">
              <a:lnSpc>
                <a:spcPts val="5759"/>
              </a:lnSpc>
            </a:pPr>
            <a:r>
              <a:rPr lang="en-US" b="true" sz="3599">
                <a:solidFill>
                  <a:srgbClr val="2E2E2E"/>
                </a:solidFill>
                <a:latin typeface="Montserrat Classic Bold"/>
                <a:ea typeface="Montserrat Classic Bold"/>
                <a:cs typeface="Montserrat Classic Bold"/>
                <a:sym typeface="Montserrat Classic Bold"/>
              </a:rPr>
              <a:t>USER PROFILE UPDATE</a:t>
            </a:r>
          </a:p>
        </p:txBody>
      </p:sp>
      <p:sp>
        <p:nvSpPr>
          <p:cNvPr name="TextBox 9" id="9"/>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2E2E2E"/>
                </a:solidFill>
                <a:latin typeface="Canva Sans"/>
                <a:ea typeface="Canva Sans"/>
                <a:cs typeface="Canva Sans"/>
                <a:sym typeface="Canva Sans"/>
              </a:rPr>
              <a:t>20</a:t>
            </a:r>
          </a:p>
        </p:txBody>
      </p:sp>
      <p:sp>
        <p:nvSpPr>
          <p:cNvPr name="TextBox 10" id="10"/>
          <p:cNvSpPr txBox="true"/>
          <p:nvPr/>
        </p:nvSpPr>
        <p:spPr>
          <a:xfrm rot="0">
            <a:off x="3910041" y="1748756"/>
            <a:ext cx="1907917" cy="585507"/>
          </a:xfrm>
          <a:prstGeom prst="rect">
            <a:avLst/>
          </a:prstGeom>
        </p:spPr>
        <p:txBody>
          <a:bodyPr anchor="t" rtlCol="false" tIns="0" lIns="0" bIns="0" rIns="0">
            <a:spAutoFit/>
          </a:bodyPr>
          <a:lstStyle/>
          <a:p>
            <a:pPr algn="just">
              <a:lnSpc>
                <a:spcPts val="4959"/>
              </a:lnSpc>
            </a:pPr>
            <a:r>
              <a:rPr lang="en-US" sz="3099">
                <a:solidFill>
                  <a:srgbClr val="2E2E2E"/>
                </a:solidFill>
                <a:latin typeface="Montserrat Classic"/>
                <a:ea typeface="Montserrat Classic"/>
                <a:cs typeface="Montserrat Classic"/>
                <a:sym typeface="Montserrat Classic"/>
              </a:rPr>
              <a:t>Query:</a:t>
            </a:r>
          </a:p>
        </p:txBody>
      </p:sp>
      <p:sp>
        <p:nvSpPr>
          <p:cNvPr name="TextBox 11" id="11"/>
          <p:cNvSpPr txBox="true"/>
          <p:nvPr/>
        </p:nvSpPr>
        <p:spPr>
          <a:xfrm rot="0">
            <a:off x="12442596" y="1664883"/>
            <a:ext cx="13247172" cy="585507"/>
          </a:xfrm>
          <a:prstGeom prst="rect">
            <a:avLst/>
          </a:prstGeom>
        </p:spPr>
        <p:txBody>
          <a:bodyPr anchor="t" rtlCol="false" tIns="0" lIns="0" bIns="0" rIns="0">
            <a:spAutoFit/>
          </a:bodyPr>
          <a:lstStyle/>
          <a:p>
            <a:pPr algn="just">
              <a:lnSpc>
                <a:spcPts val="4959"/>
              </a:lnSpc>
            </a:pPr>
            <a:r>
              <a:rPr lang="en-US" sz="3099">
                <a:solidFill>
                  <a:srgbClr val="2E2E2E"/>
                </a:solidFill>
                <a:latin typeface="Montserrat Classic"/>
                <a:ea typeface="Montserrat Classic"/>
                <a:cs typeface="Montserrat Classic"/>
                <a:sym typeface="Montserrat Classic"/>
              </a:rPr>
              <a:t>Graph Result:</a:t>
            </a:r>
          </a:p>
        </p:txBody>
      </p:sp>
      <p:sp>
        <p:nvSpPr>
          <p:cNvPr name="TextBox 12" id="12"/>
          <p:cNvSpPr txBox="true"/>
          <p:nvPr/>
        </p:nvSpPr>
        <p:spPr>
          <a:xfrm rot="0">
            <a:off x="3188518" y="4636408"/>
            <a:ext cx="5258880" cy="585507"/>
          </a:xfrm>
          <a:prstGeom prst="rect">
            <a:avLst/>
          </a:prstGeom>
        </p:spPr>
        <p:txBody>
          <a:bodyPr anchor="t" rtlCol="false" tIns="0" lIns="0" bIns="0" rIns="0">
            <a:spAutoFit/>
          </a:bodyPr>
          <a:lstStyle/>
          <a:p>
            <a:pPr algn="just">
              <a:lnSpc>
                <a:spcPts val="4959"/>
              </a:lnSpc>
            </a:pPr>
            <a:r>
              <a:rPr lang="en-US" sz="3099">
                <a:solidFill>
                  <a:srgbClr val="2E2E2E"/>
                </a:solidFill>
                <a:latin typeface="Montserrat Classic"/>
                <a:ea typeface="Montserrat Classic"/>
                <a:cs typeface="Montserrat Classic"/>
                <a:sym typeface="Montserrat Classic"/>
              </a:rPr>
              <a:t>Tabular Result:</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801518" y="1662146"/>
            <a:ext cx="16457782" cy="9175115"/>
          </a:xfrm>
          <a:prstGeom prst="rect">
            <a:avLst/>
          </a:prstGeom>
        </p:spPr>
        <p:txBody>
          <a:bodyPr anchor="t" rtlCol="false" tIns="0" lIns="0" bIns="0" rIns="0">
            <a:spAutoFit/>
          </a:bodyPr>
          <a:lstStyle/>
          <a:p>
            <a:pPr algn="just">
              <a:lnSpc>
                <a:spcPts val="3520"/>
              </a:lnSpc>
            </a:pPr>
            <a:r>
              <a:rPr lang="en-US" sz="2200" b="true">
                <a:solidFill>
                  <a:srgbClr val="2E2E2E"/>
                </a:solidFill>
                <a:latin typeface="Montserrat Classic Bold"/>
                <a:ea typeface="Montserrat Classic Bold"/>
                <a:cs typeface="Montserrat Classic Bold"/>
                <a:sym typeface="Montserrat Classic Bold"/>
              </a:rPr>
              <a:t>Long</a:t>
            </a:r>
            <a:r>
              <a:rPr lang="en-US" sz="2200" b="true">
                <a:solidFill>
                  <a:srgbClr val="2E2E2E"/>
                </a:solidFill>
                <a:latin typeface="Montserrat Classic Bold"/>
                <a:ea typeface="Montserrat Classic Bold"/>
                <a:cs typeface="Montserrat Classic Bold"/>
                <a:sym typeface="Montserrat Classic Bold"/>
              </a:rPr>
              <a:t>est Duration Booking Ever:</a:t>
            </a:r>
          </a:p>
          <a:p>
            <a:pPr algn="just">
              <a:lnSpc>
                <a:spcPts val="3520"/>
              </a:lnSpc>
            </a:pPr>
            <a:r>
              <a:rPr lang="en-US" sz="2200">
                <a:solidFill>
                  <a:srgbClr val="2E2E2E"/>
                </a:solidFill>
                <a:latin typeface="Montserrat Classic"/>
                <a:ea typeface="Montserrat Classic"/>
                <a:cs typeface="Montserrat Classic"/>
                <a:sym typeface="Montserrat Classic"/>
              </a:rPr>
              <a:t>Report tells us who the higher spender is for each space. This was the system can gain insights for incentives or promotions to attract the spender again</a:t>
            </a:r>
            <a:r>
              <a:rPr lang="en-US" sz="2200">
                <a:solidFill>
                  <a:srgbClr val="2E2E2E"/>
                </a:solidFill>
                <a:latin typeface="Montserrat Classic"/>
                <a:ea typeface="Montserrat Classic"/>
                <a:cs typeface="Montserrat Classic"/>
                <a:sym typeface="Montserrat Classic"/>
              </a:rPr>
              <a:t>.</a:t>
            </a:r>
          </a:p>
          <a:p>
            <a:pPr algn="just">
              <a:lnSpc>
                <a:spcPts val="3520"/>
              </a:lnSpc>
            </a:pPr>
          </a:p>
          <a:p>
            <a:pPr algn="just">
              <a:lnSpc>
                <a:spcPts val="3520"/>
              </a:lnSpc>
            </a:pPr>
            <a:r>
              <a:rPr lang="en-US" sz="2200" b="true">
                <a:solidFill>
                  <a:srgbClr val="2E2E2E"/>
                </a:solidFill>
                <a:latin typeface="Montserrat Classic Bold"/>
                <a:ea typeface="Montserrat Classic Bold"/>
                <a:cs typeface="Montserrat Classic Bold"/>
                <a:sym typeface="Montserrat Classic Bold"/>
              </a:rPr>
              <a:t>Customer Booking History:</a:t>
            </a:r>
            <a:r>
              <a:rPr lang="en-US" sz="2200">
                <a:solidFill>
                  <a:srgbClr val="2E2E2E"/>
                </a:solidFill>
                <a:latin typeface="Montserrat Classic"/>
                <a:ea typeface="Montserrat Classic"/>
                <a:cs typeface="Montserrat Classic"/>
                <a:sym typeface="Montserrat Classic"/>
              </a:rPr>
              <a:t> </a:t>
            </a:r>
          </a:p>
          <a:p>
            <a:pPr algn="just">
              <a:lnSpc>
                <a:spcPts val="3520"/>
              </a:lnSpc>
            </a:pPr>
            <a:r>
              <a:rPr lang="en-US" sz="2200">
                <a:solidFill>
                  <a:srgbClr val="2E2E2E"/>
                </a:solidFill>
                <a:latin typeface="Montserrat Classic"/>
                <a:ea typeface="Montserrat Classic"/>
                <a:cs typeface="Montserrat Classic"/>
                <a:sym typeface="Montserrat Classic"/>
              </a:rPr>
              <a:t>This report fetches all bookings made by a specific customer, including space details, booking dates, facilities used, and total charges. </a:t>
            </a:r>
          </a:p>
          <a:p>
            <a:pPr algn="just">
              <a:lnSpc>
                <a:spcPts val="3520"/>
              </a:lnSpc>
            </a:pPr>
          </a:p>
          <a:p>
            <a:pPr algn="just">
              <a:lnSpc>
                <a:spcPts val="3520"/>
              </a:lnSpc>
            </a:pPr>
            <a:r>
              <a:rPr lang="en-US" sz="2200" b="true">
                <a:solidFill>
                  <a:srgbClr val="2E2E2E"/>
                </a:solidFill>
                <a:latin typeface="Montserrat Classic Bold"/>
                <a:ea typeface="Montserrat Classic Bold"/>
                <a:cs typeface="Montserrat Classic Bold"/>
                <a:sym typeface="Montserrat Classic Bold"/>
              </a:rPr>
              <a:t>Space Owner Earnings Report:</a:t>
            </a:r>
          </a:p>
          <a:p>
            <a:pPr algn="just">
              <a:lnSpc>
                <a:spcPts val="3520"/>
              </a:lnSpc>
            </a:pPr>
            <a:r>
              <a:rPr lang="en-US" sz="2200">
                <a:solidFill>
                  <a:srgbClr val="2E2E2E"/>
                </a:solidFill>
                <a:latin typeface="Montserrat Classic"/>
                <a:ea typeface="Montserrat Classic"/>
                <a:cs typeface="Montserrat Classic"/>
                <a:sym typeface="Montserrat Classic"/>
              </a:rPr>
              <a:t>This report shows earnings for a specific space owner, grouped by their spaces, including space name, total bookings, earnings, and platform fees. </a:t>
            </a:r>
          </a:p>
          <a:p>
            <a:pPr algn="just">
              <a:lnSpc>
                <a:spcPts val="3520"/>
              </a:lnSpc>
            </a:pPr>
          </a:p>
          <a:p>
            <a:pPr algn="just">
              <a:lnSpc>
                <a:spcPts val="3520"/>
              </a:lnSpc>
            </a:pPr>
            <a:r>
              <a:rPr lang="en-US" sz="2200" b="true">
                <a:solidFill>
                  <a:srgbClr val="2E2E2E"/>
                </a:solidFill>
                <a:latin typeface="Montserrat Classic Bold"/>
                <a:ea typeface="Montserrat Classic Bold"/>
                <a:cs typeface="Montserrat Classic Bold"/>
                <a:sym typeface="Montserrat Classic Bold"/>
              </a:rPr>
              <a:t>Space Utilization Report:</a:t>
            </a:r>
          </a:p>
          <a:p>
            <a:pPr algn="just">
              <a:lnSpc>
                <a:spcPts val="3520"/>
              </a:lnSpc>
            </a:pPr>
            <a:r>
              <a:rPr lang="en-US" sz="2200">
                <a:solidFill>
                  <a:srgbClr val="2E2E2E"/>
                </a:solidFill>
                <a:latin typeface="Montserrat Classic"/>
                <a:ea typeface="Montserrat Classic"/>
                <a:cs typeface="Montserrat Classic"/>
                <a:sym typeface="Montserrat Classic"/>
              </a:rPr>
              <a:t>This report helps the user (owner) understand which spaces have not been booked in the a month. This helps the owner get insights about the underperforming units and make changes to it.</a:t>
            </a:r>
          </a:p>
          <a:p>
            <a:pPr algn="just">
              <a:lnSpc>
                <a:spcPts val="3520"/>
              </a:lnSpc>
            </a:pPr>
          </a:p>
          <a:p>
            <a:pPr algn="just">
              <a:lnSpc>
                <a:spcPts val="3520"/>
              </a:lnSpc>
            </a:pPr>
            <a:r>
              <a:rPr lang="en-US" sz="2200" b="true">
                <a:solidFill>
                  <a:srgbClr val="2E2E2E"/>
                </a:solidFill>
                <a:latin typeface="Montserrat Classic Bold"/>
                <a:ea typeface="Montserrat Classic Bold"/>
                <a:cs typeface="Montserrat Classic Bold"/>
                <a:sym typeface="Montserrat Classic Bold"/>
              </a:rPr>
              <a:t>Most Frequently Cancelled Spaces</a:t>
            </a:r>
          </a:p>
          <a:p>
            <a:pPr algn="just">
              <a:lnSpc>
                <a:spcPts val="3520"/>
              </a:lnSpc>
            </a:pPr>
            <a:r>
              <a:rPr lang="en-US" sz="2200">
                <a:solidFill>
                  <a:srgbClr val="2E2E2E"/>
                </a:solidFill>
                <a:latin typeface="Montserrat Classic"/>
                <a:ea typeface="Montserrat Classic"/>
                <a:cs typeface="Montserrat Classic"/>
                <a:sym typeface="Montserrat Classic"/>
              </a:rPr>
              <a:t>Identify listings with high cancellation counts and update if the owners should be given a warning before flagging them.</a:t>
            </a:r>
          </a:p>
          <a:p>
            <a:pPr algn="just">
              <a:lnSpc>
                <a:spcPts val="3520"/>
              </a:lnSpc>
            </a:pPr>
          </a:p>
          <a:p>
            <a:pPr algn="just">
              <a:lnSpc>
                <a:spcPts val="3520"/>
              </a:lnSpc>
            </a:pPr>
          </a:p>
        </p:txBody>
      </p:sp>
      <p:sp>
        <p:nvSpPr>
          <p:cNvPr name="TextBox 3" id="3"/>
          <p:cNvSpPr txBox="true"/>
          <p:nvPr/>
        </p:nvSpPr>
        <p:spPr>
          <a:xfrm rot="0">
            <a:off x="1028700" y="727880"/>
            <a:ext cx="16070735" cy="788046"/>
          </a:xfrm>
          <a:prstGeom prst="rect">
            <a:avLst/>
          </a:prstGeom>
        </p:spPr>
        <p:txBody>
          <a:bodyPr anchor="t" rtlCol="false" tIns="0" lIns="0" bIns="0" rIns="0">
            <a:spAutoFit/>
          </a:bodyPr>
          <a:lstStyle/>
          <a:p>
            <a:pPr algn="l">
              <a:lnSpc>
                <a:spcPts val="5900"/>
              </a:lnSpc>
            </a:pPr>
            <a:r>
              <a:rPr lang="en-US" sz="5900" b="true">
                <a:solidFill>
                  <a:srgbClr val="004AAD"/>
                </a:solidFill>
                <a:latin typeface="Montserrat Classic Bold"/>
                <a:ea typeface="Montserrat Classic Bold"/>
                <a:cs typeface="Montserrat Classic Bold"/>
                <a:sym typeface="Montserrat Classic Bold"/>
              </a:rPr>
              <a:t>IMPORTANT DATA QUERIES AND REPORT</a:t>
            </a:r>
          </a:p>
        </p:txBody>
      </p:sp>
      <p:sp>
        <p:nvSpPr>
          <p:cNvPr name="TextBox 4" id="4"/>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2E2E2E"/>
                </a:solidFill>
                <a:latin typeface="Canva Sans"/>
                <a:ea typeface="Canva Sans"/>
                <a:cs typeface="Canva Sans"/>
                <a:sym typeface="Canva Sans"/>
              </a:rPr>
              <a:t>21</a:t>
            </a:r>
          </a:p>
        </p:txBody>
      </p:sp>
      <p:sp>
        <p:nvSpPr>
          <p:cNvPr name="Freeform 5" id="5"/>
          <p:cNvSpPr/>
          <p:nvPr/>
        </p:nvSpPr>
        <p:spPr>
          <a:xfrm flipH="false" flipV="false" rot="0">
            <a:off x="15361739" y="-2645904"/>
            <a:ext cx="14345355" cy="14345355"/>
          </a:xfrm>
          <a:custGeom>
            <a:avLst/>
            <a:gdLst/>
            <a:ahLst/>
            <a:cxnLst/>
            <a:rect r="r" b="b" t="t" l="l"/>
            <a:pathLst>
              <a:path h="14345355" w="14345355">
                <a:moveTo>
                  <a:pt x="0" y="0"/>
                </a:moveTo>
                <a:lnTo>
                  <a:pt x="14345355" y="0"/>
                </a:lnTo>
                <a:lnTo>
                  <a:pt x="14345355" y="14345355"/>
                </a:lnTo>
                <a:lnTo>
                  <a:pt x="0" y="14345355"/>
                </a:lnTo>
                <a:lnTo>
                  <a:pt x="0" y="0"/>
                </a:lnTo>
                <a:close/>
              </a:path>
            </a:pathLst>
          </a:custGeom>
          <a:blipFill>
            <a:blip r:embed="rId2">
              <a:alphaModFix amt="21999"/>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801518" y="-47625"/>
            <a:ext cx="2914174" cy="438785"/>
          </a:xfrm>
          <a:prstGeom prst="rect">
            <a:avLst/>
          </a:prstGeom>
        </p:spPr>
        <p:txBody>
          <a:bodyPr anchor="t" rtlCol="false" tIns="0" lIns="0" bIns="0" rIns="0">
            <a:spAutoFit/>
          </a:bodyPr>
          <a:lstStyle/>
          <a:p>
            <a:pPr algn="ctr">
              <a:lnSpc>
                <a:spcPts val="3639"/>
              </a:lnSpc>
              <a:spcBef>
                <a:spcPct val="0"/>
              </a:spcBef>
            </a:pPr>
            <a:r>
              <a:rPr lang="en-US" b="true" sz="2599">
                <a:solidFill>
                  <a:srgbClr val="2E2E2E"/>
                </a:solidFill>
                <a:latin typeface="Montserrat Classic Bold"/>
                <a:ea typeface="Montserrat Classic Bold"/>
                <a:cs typeface="Montserrat Classic Bold"/>
                <a:sym typeface="Montserrat Classic Bold"/>
              </a:rPr>
              <a:t>Cassandra Chang</a:t>
            </a:r>
          </a:p>
        </p:txBody>
      </p:sp>
      <p:sp>
        <p:nvSpPr>
          <p:cNvPr name="Freeform 7" id="7"/>
          <p:cNvSpPr/>
          <p:nvPr/>
        </p:nvSpPr>
        <p:spPr>
          <a:xfrm flipH="true" flipV="false" rot="8532740">
            <a:off x="-2563185" y="7029680"/>
            <a:ext cx="6729406" cy="5469172"/>
          </a:xfrm>
          <a:custGeom>
            <a:avLst/>
            <a:gdLst/>
            <a:ahLst/>
            <a:cxnLst/>
            <a:rect r="r" b="b" t="t" l="l"/>
            <a:pathLst>
              <a:path h="5469172" w="6729406">
                <a:moveTo>
                  <a:pt x="6729406" y="0"/>
                </a:moveTo>
                <a:lnTo>
                  <a:pt x="0" y="0"/>
                </a:lnTo>
                <a:lnTo>
                  <a:pt x="0" y="5469172"/>
                </a:lnTo>
                <a:lnTo>
                  <a:pt x="6729406" y="5469172"/>
                </a:lnTo>
                <a:lnTo>
                  <a:pt x="6729406" y="0"/>
                </a:lnTo>
                <a:close/>
              </a:path>
            </a:pathLst>
          </a:custGeom>
          <a:blipFill>
            <a:blip r:embed="rId4">
              <a:alphaModFix amt="50000"/>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801518" y="1658801"/>
            <a:ext cx="6257850" cy="7860665"/>
          </a:xfrm>
          <a:prstGeom prst="rect">
            <a:avLst/>
          </a:prstGeom>
        </p:spPr>
        <p:txBody>
          <a:bodyPr anchor="t" rtlCol="false" tIns="0" lIns="0" bIns="0" rIns="0">
            <a:spAutoFit/>
          </a:bodyPr>
          <a:lstStyle/>
          <a:p>
            <a:pPr algn="just">
              <a:lnSpc>
                <a:spcPts val="3520"/>
              </a:lnSpc>
            </a:pPr>
            <a:r>
              <a:rPr lang="en-US" sz="2200" b="true">
                <a:solidFill>
                  <a:srgbClr val="2E2E2E"/>
                </a:solidFill>
                <a:latin typeface="Montserrat Classic Bold"/>
                <a:ea typeface="Montserrat Classic Bold"/>
                <a:cs typeface="Montserrat Classic Bold"/>
                <a:sym typeface="Montserrat Classic Bold"/>
              </a:rPr>
              <a:t>Long</a:t>
            </a:r>
            <a:r>
              <a:rPr lang="en-US" sz="2200" b="true">
                <a:solidFill>
                  <a:srgbClr val="2E2E2E"/>
                </a:solidFill>
                <a:latin typeface="Montserrat Classic Bold"/>
                <a:ea typeface="Montserrat Classic Bold"/>
                <a:cs typeface="Montserrat Classic Bold"/>
                <a:sym typeface="Montserrat Classic Bold"/>
              </a:rPr>
              <a:t>est Duration Booking Ever:</a:t>
            </a:r>
          </a:p>
          <a:p>
            <a:pPr algn="just">
              <a:lnSpc>
                <a:spcPts val="3520"/>
              </a:lnSpc>
            </a:pPr>
            <a:r>
              <a:rPr lang="en-US" sz="2200">
                <a:solidFill>
                  <a:srgbClr val="2E2E2E"/>
                </a:solidFill>
                <a:latin typeface="Montserrat Classic"/>
                <a:ea typeface="Montserrat Classic"/>
                <a:cs typeface="Montserrat Classic"/>
                <a:sym typeface="Montserrat Classic"/>
              </a:rPr>
              <a:t>Report tells us who the higher spender is for each space. This was the system can gain insights for incentives or promotions to attract the spender again</a:t>
            </a:r>
            <a:r>
              <a:rPr lang="en-US" sz="2200">
                <a:solidFill>
                  <a:srgbClr val="2E2E2E"/>
                </a:solidFill>
                <a:latin typeface="Montserrat Classic"/>
                <a:ea typeface="Montserrat Classic"/>
                <a:cs typeface="Montserrat Classic"/>
                <a:sym typeface="Montserrat Classic"/>
              </a:rPr>
              <a:t>.</a:t>
            </a:r>
          </a:p>
          <a:p>
            <a:pPr algn="just">
              <a:lnSpc>
                <a:spcPts val="3520"/>
              </a:lnSpc>
            </a:pPr>
          </a:p>
          <a:p>
            <a:pPr algn="just">
              <a:lnSpc>
                <a:spcPts val="3520"/>
              </a:lnSpc>
            </a:pPr>
          </a:p>
          <a:p>
            <a:pPr algn="just">
              <a:lnSpc>
                <a:spcPts val="3520"/>
              </a:lnSpc>
            </a:pPr>
          </a:p>
          <a:p>
            <a:pPr algn="just">
              <a:lnSpc>
                <a:spcPts val="3520"/>
              </a:lnSpc>
            </a:pPr>
          </a:p>
          <a:p>
            <a:pPr algn="just">
              <a:lnSpc>
                <a:spcPts val="3520"/>
              </a:lnSpc>
            </a:pPr>
          </a:p>
          <a:p>
            <a:pPr algn="just">
              <a:lnSpc>
                <a:spcPts val="3520"/>
              </a:lnSpc>
            </a:pPr>
          </a:p>
          <a:p>
            <a:pPr algn="just">
              <a:lnSpc>
                <a:spcPts val="3520"/>
              </a:lnSpc>
            </a:pPr>
            <a:r>
              <a:rPr lang="en-US" sz="2200" b="true">
                <a:solidFill>
                  <a:srgbClr val="2E2E2E"/>
                </a:solidFill>
                <a:latin typeface="Montserrat Classic Bold"/>
                <a:ea typeface="Montserrat Classic Bold"/>
                <a:cs typeface="Montserrat Classic Bold"/>
                <a:sym typeface="Montserrat Classic Bold"/>
              </a:rPr>
              <a:t>Customer Booking History:</a:t>
            </a:r>
            <a:r>
              <a:rPr lang="en-US" sz="2200">
                <a:solidFill>
                  <a:srgbClr val="2E2E2E"/>
                </a:solidFill>
                <a:latin typeface="Montserrat Classic"/>
                <a:ea typeface="Montserrat Classic"/>
                <a:cs typeface="Montserrat Classic"/>
                <a:sym typeface="Montserrat Classic"/>
              </a:rPr>
              <a:t> </a:t>
            </a:r>
          </a:p>
          <a:p>
            <a:pPr algn="just">
              <a:lnSpc>
                <a:spcPts val="3520"/>
              </a:lnSpc>
            </a:pPr>
            <a:r>
              <a:rPr lang="en-US" sz="2200">
                <a:solidFill>
                  <a:srgbClr val="2E2E2E"/>
                </a:solidFill>
                <a:latin typeface="Montserrat Classic"/>
                <a:ea typeface="Montserrat Classic"/>
                <a:cs typeface="Montserrat Classic"/>
                <a:sym typeface="Montserrat Classic"/>
              </a:rPr>
              <a:t>This report fetches all bookings made by a specific customer, including space details, booking dates, facilities used, and total charges. </a:t>
            </a:r>
          </a:p>
          <a:p>
            <a:pPr algn="just">
              <a:lnSpc>
                <a:spcPts val="3520"/>
              </a:lnSpc>
            </a:pPr>
          </a:p>
          <a:p>
            <a:pPr algn="just">
              <a:lnSpc>
                <a:spcPts val="3520"/>
              </a:lnSpc>
            </a:pPr>
          </a:p>
        </p:txBody>
      </p:sp>
      <p:sp>
        <p:nvSpPr>
          <p:cNvPr name="TextBox 3" id="3"/>
          <p:cNvSpPr txBox="true"/>
          <p:nvPr/>
        </p:nvSpPr>
        <p:spPr>
          <a:xfrm rot="0">
            <a:off x="1028700" y="727880"/>
            <a:ext cx="16070735" cy="788046"/>
          </a:xfrm>
          <a:prstGeom prst="rect">
            <a:avLst/>
          </a:prstGeom>
        </p:spPr>
        <p:txBody>
          <a:bodyPr anchor="t" rtlCol="false" tIns="0" lIns="0" bIns="0" rIns="0">
            <a:spAutoFit/>
          </a:bodyPr>
          <a:lstStyle/>
          <a:p>
            <a:pPr algn="l">
              <a:lnSpc>
                <a:spcPts val="5900"/>
              </a:lnSpc>
            </a:pPr>
            <a:r>
              <a:rPr lang="en-US" sz="5900" b="true">
                <a:solidFill>
                  <a:srgbClr val="004AAD"/>
                </a:solidFill>
                <a:latin typeface="Montserrat Classic Bold"/>
                <a:ea typeface="Montserrat Classic Bold"/>
                <a:cs typeface="Montserrat Classic Bold"/>
                <a:sym typeface="Montserrat Classic Bold"/>
              </a:rPr>
              <a:t>IMPORTANT DATA QUERIES AND REPORT</a:t>
            </a:r>
          </a:p>
        </p:txBody>
      </p:sp>
      <p:sp>
        <p:nvSpPr>
          <p:cNvPr name="TextBox 4" id="4"/>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2E2E2E"/>
                </a:solidFill>
                <a:latin typeface="Canva Sans"/>
                <a:ea typeface="Canva Sans"/>
                <a:cs typeface="Canva Sans"/>
                <a:sym typeface="Canva Sans"/>
              </a:rPr>
              <a:t>22</a:t>
            </a:r>
          </a:p>
        </p:txBody>
      </p:sp>
      <p:sp>
        <p:nvSpPr>
          <p:cNvPr name="Freeform 5" id="5"/>
          <p:cNvSpPr/>
          <p:nvPr/>
        </p:nvSpPr>
        <p:spPr>
          <a:xfrm flipH="false" flipV="false" rot="0">
            <a:off x="15361739" y="-2645904"/>
            <a:ext cx="14345355" cy="14345355"/>
          </a:xfrm>
          <a:custGeom>
            <a:avLst/>
            <a:gdLst/>
            <a:ahLst/>
            <a:cxnLst/>
            <a:rect r="r" b="b" t="t" l="l"/>
            <a:pathLst>
              <a:path h="14345355" w="14345355">
                <a:moveTo>
                  <a:pt x="0" y="0"/>
                </a:moveTo>
                <a:lnTo>
                  <a:pt x="14345355" y="0"/>
                </a:lnTo>
                <a:lnTo>
                  <a:pt x="14345355" y="14345355"/>
                </a:lnTo>
                <a:lnTo>
                  <a:pt x="0" y="14345355"/>
                </a:lnTo>
                <a:lnTo>
                  <a:pt x="0" y="0"/>
                </a:lnTo>
                <a:close/>
              </a:path>
            </a:pathLst>
          </a:custGeom>
          <a:blipFill>
            <a:blip r:embed="rId2">
              <a:alphaModFix amt="21999"/>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true" flipV="false" rot="8532740">
            <a:off x="-2563185" y="7029680"/>
            <a:ext cx="6729406" cy="5469172"/>
          </a:xfrm>
          <a:custGeom>
            <a:avLst/>
            <a:gdLst/>
            <a:ahLst/>
            <a:cxnLst/>
            <a:rect r="r" b="b" t="t" l="l"/>
            <a:pathLst>
              <a:path h="5469172" w="6729406">
                <a:moveTo>
                  <a:pt x="6729406" y="0"/>
                </a:moveTo>
                <a:lnTo>
                  <a:pt x="0" y="0"/>
                </a:lnTo>
                <a:lnTo>
                  <a:pt x="0" y="5469172"/>
                </a:lnTo>
                <a:lnTo>
                  <a:pt x="6729406" y="5469172"/>
                </a:lnTo>
                <a:lnTo>
                  <a:pt x="6729406" y="0"/>
                </a:lnTo>
                <a:close/>
              </a:path>
            </a:pathLst>
          </a:custGeom>
          <a:blipFill>
            <a:blip r:embed="rId4">
              <a:alphaModFix amt="50000"/>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9367394" y="1584634"/>
            <a:ext cx="6290654" cy="4269781"/>
          </a:xfrm>
          <a:custGeom>
            <a:avLst/>
            <a:gdLst/>
            <a:ahLst/>
            <a:cxnLst/>
            <a:rect r="r" b="b" t="t" l="l"/>
            <a:pathLst>
              <a:path h="4269781" w="6290654">
                <a:moveTo>
                  <a:pt x="0" y="0"/>
                </a:moveTo>
                <a:lnTo>
                  <a:pt x="6290654" y="0"/>
                </a:lnTo>
                <a:lnTo>
                  <a:pt x="6290654" y="4269782"/>
                </a:lnTo>
                <a:lnTo>
                  <a:pt x="0" y="4269782"/>
                </a:lnTo>
                <a:lnTo>
                  <a:pt x="0" y="0"/>
                </a:lnTo>
                <a:close/>
              </a:path>
            </a:pathLst>
          </a:custGeom>
          <a:blipFill>
            <a:blip r:embed="rId6"/>
            <a:stretch>
              <a:fillRect l="0" t="0" r="0" b="0"/>
            </a:stretch>
          </a:blipFill>
        </p:spPr>
      </p:sp>
      <p:sp>
        <p:nvSpPr>
          <p:cNvPr name="Freeform 8" id="8"/>
          <p:cNvSpPr/>
          <p:nvPr/>
        </p:nvSpPr>
        <p:spPr>
          <a:xfrm flipH="false" flipV="false" rot="0">
            <a:off x="8235042" y="6361266"/>
            <a:ext cx="8555358" cy="3047846"/>
          </a:xfrm>
          <a:custGeom>
            <a:avLst/>
            <a:gdLst/>
            <a:ahLst/>
            <a:cxnLst/>
            <a:rect r="r" b="b" t="t" l="l"/>
            <a:pathLst>
              <a:path h="3047846" w="8555358">
                <a:moveTo>
                  <a:pt x="0" y="0"/>
                </a:moveTo>
                <a:lnTo>
                  <a:pt x="8555358" y="0"/>
                </a:lnTo>
                <a:lnTo>
                  <a:pt x="8555358" y="3047846"/>
                </a:lnTo>
                <a:lnTo>
                  <a:pt x="0" y="3047846"/>
                </a:lnTo>
                <a:lnTo>
                  <a:pt x="0" y="0"/>
                </a:lnTo>
                <a:close/>
              </a:path>
            </a:pathLst>
          </a:custGeom>
          <a:blipFill>
            <a:blip r:embed="rId7"/>
            <a:stretch>
              <a:fillRect l="0" t="0" r="0" b="0"/>
            </a:stretch>
          </a:blipFill>
        </p:spPr>
      </p:sp>
      <p:sp>
        <p:nvSpPr>
          <p:cNvPr name="TextBox 9" id="9"/>
          <p:cNvSpPr txBox="true"/>
          <p:nvPr/>
        </p:nvSpPr>
        <p:spPr>
          <a:xfrm rot="0">
            <a:off x="801518" y="-47625"/>
            <a:ext cx="2914174" cy="438785"/>
          </a:xfrm>
          <a:prstGeom prst="rect">
            <a:avLst/>
          </a:prstGeom>
        </p:spPr>
        <p:txBody>
          <a:bodyPr anchor="t" rtlCol="false" tIns="0" lIns="0" bIns="0" rIns="0">
            <a:spAutoFit/>
          </a:bodyPr>
          <a:lstStyle/>
          <a:p>
            <a:pPr algn="ctr">
              <a:lnSpc>
                <a:spcPts val="3639"/>
              </a:lnSpc>
              <a:spcBef>
                <a:spcPct val="0"/>
              </a:spcBef>
            </a:pPr>
            <a:r>
              <a:rPr lang="en-US" b="true" sz="2599">
                <a:solidFill>
                  <a:srgbClr val="2E2E2E"/>
                </a:solidFill>
                <a:latin typeface="Montserrat Classic Bold"/>
                <a:ea typeface="Montserrat Classic Bold"/>
                <a:cs typeface="Montserrat Classic Bold"/>
                <a:sym typeface="Montserrat Classic Bold"/>
              </a:rPr>
              <a:t>Cassandra Chang</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801518" y="4071971"/>
            <a:ext cx="6257850" cy="3479165"/>
          </a:xfrm>
          <a:prstGeom prst="rect">
            <a:avLst/>
          </a:prstGeom>
        </p:spPr>
        <p:txBody>
          <a:bodyPr anchor="t" rtlCol="false" tIns="0" lIns="0" bIns="0" rIns="0">
            <a:spAutoFit/>
          </a:bodyPr>
          <a:lstStyle/>
          <a:p>
            <a:pPr algn="just">
              <a:lnSpc>
                <a:spcPts val="3520"/>
              </a:lnSpc>
            </a:pPr>
          </a:p>
          <a:p>
            <a:pPr algn="just">
              <a:lnSpc>
                <a:spcPts val="3520"/>
              </a:lnSpc>
            </a:pPr>
          </a:p>
          <a:p>
            <a:pPr algn="just">
              <a:lnSpc>
                <a:spcPts val="3520"/>
              </a:lnSpc>
            </a:pPr>
            <a:r>
              <a:rPr lang="en-US" sz="2200" b="true">
                <a:solidFill>
                  <a:srgbClr val="2E2E2E"/>
                </a:solidFill>
                <a:latin typeface="Montserrat Classic Bold"/>
                <a:ea typeface="Montserrat Classic Bold"/>
                <a:cs typeface="Montserrat Classic Bold"/>
                <a:sym typeface="Montserrat Classic Bold"/>
              </a:rPr>
              <a:t>Most Frequently Cancelled Spaces</a:t>
            </a:r>
          </a:p>
          <a:p>
            <a:pPr algn="just">
              <a:lnSpc>
                <a:spcPts val="3520"/>
              </a:lnSpc>
            </a:pPr>
            <a:r>
              <a:rPr lang="en-US" sz="2200">
                <a:solidFill>
                  <a:srgbClr val="2E2E2E"/>
                </a:solidFill>
                <a:latin typeface="Montserrat Classic"/>
                <a:ea typeface="Montserrat Classic"/>
                <a:cs typeface="Montserrat Classic"/>
                <a:sym typeface="Montserrat Classic"/>
              </a:rPr>
              <a:t>Identify listings with high cancellation counts and update if the owners should be given a warning before flagging them.</a:t>
            </a:r>
          </a:p>
          <a:p>
            <a:pPr algn="just">
              <a:lnSpc>
                <a:spcPts val="3520"/>
              </a:lnSpc>
            </a:pPr>
          </a:p>
          <a:p>
            <a:pPr algn="just">
              <a:lnSpc>
                <a:spcPts val="3520"/>
              </a:lnSpc>
            </a:pPr>
          </a:p>
        </p:txBody>
      </p:sp>
      <p:sp>
        <p:nvSpPr>
          <p:cNvPr name="TextBox 3" id="3"/>
          <p:cNvSpPr txBox="true"/>
          <p:nvPr/>
        </p:nvSpPr>
        <p:spPr>
          <a:xfrm rot="0">
            <a:off x="1028700" y="727880"/>
            <a:ext cx="16070735" cy="788046"/>
          </a:xfrm>
          <a:prstGeom prst="rect">
            <a:avLst/>
          </a:prstGeom>
        </p:spPr>
        <p:txBody>
          <a:bodyPr anchor="t" rtlCol="false" tIns="0" lIns="0" bIns="0" rIns="0">
            <a:spAutoFit/>
          </a:bodyPr>
          <a:lstStyle/>
          <a:p>
            <a:pPr algn="l">
              <a:lnSpc>
                <a:spcPts val="5900"/>
              </a:lnSpc>
            </a:pPr>
            <a:r>
              <a:rPr lang="en-US" sz="5900" b="true">
                <a:solidFill>
                  <a:srgbClr val="004AAD"/>
                </a:solidFill>
                <a:latin typeface="Montserrat Classic Bold"/>
                <a:ea typeface="Montserrat Classic Bold"/>
                <a:cs typeface="Montserrat Classic Bold"/>
                <a:sym typeface="Montserrat Classic Bold"/>
              </a:rPr>
              <a:t>IMPORTANT DATA QUERIES AND REPORT</a:t>
            </a:r>
          </a:p>
        </p:txBody>
      </p:sp>
      <p:sp>
        <p:nvSpPr>
          <p:cNvPr name="TextBox 4" id="4"/>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2E2E2E"/>
                </a:solidFill>
                <a:latin typeface="Canva Sans"/>
                <a:ea typeface="Canva Sans"/>
                <a:cs typeface="Canva Sans"/>
                <a:sym typeface="Canva Sans"/>
              </a:rPr>
              <a:t>23</a:t>
            </a:r>
          </a:p>
        </p:txBody>
      </p:sp>
      <p:sp>
        <p:nvSpPr>
          <p:cNvPr name="Freeform 5" id="5"/>
          <p:cNvSpPr/>
          <p:nvPr/>
        </p:nvSpPr>
        <p:spPr>
          <a:xfrm flipH="false" flipV="false" rot="0">
            <a:off x="15361739" y="-2645904"/>
            <a:ext cx="14345355" cy="14345355"/>
          </a:xfrm>
          <a:custGeom>
            <a:avLst/>
            <a:gdLst/>
            <a:ahLst/>
            <a:cxnLst/>
            <a:rect r="r" b="b" t="t" l="l"/>
            <a:pathLst>
              <a:path h="14345355" w="14345355">
                <a:moveTo>
                  <a:pt x="0" y="0"/>
                </a:moveTo>
                <a:lnTo>
                  <a:pt x="14345355" y="0"/>
                </a:lnTo>
                <a:lnTo>
                  <a:pt x="14345355" y="14345355"/>
                </a:lnTo>
                <a:lnTo>
                  <a:pt x="0" y="14345355"/>
                </a:lnTo>
                <a:lnTo>
                  <a:pt x="0" y="0"/>
                </a:lnTo>
                <a:close/>
              </a:path>
            </a:pathLst>
          </a:custGeom>
          <a:blipFill>
            <a:blip r:embed="rId2">
              <a:alphaModFix amt="21999"/>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true" flipV="false" rot="8532740">
            <a:off x="-2563185" y="7029680"/>
            <a:ext cx="6729406" cy="5469172"/>
          </a:xfrm>
          <a:custGeom>
            <a:avLst/>
            <a:gdLst/>
            <a:ahLst/>
            <a:cxnLst/>
            <a:rect r="r" b="b" t="t" l="l"/>
            <a:pathLst>
              <a:path h="5469172" w="6729406">
                <a:moveTo>
                  <a:pt x="6729406" y="0"/>
                </a:moveTo>
                <a:lnTo>
                  <a:pt x="0" y="0"/>
                </a:lnTo>
                <a:lnTo>
                  <a:pt x="0" y="5469172"/>
                </a:lnTo>
                <a:lnTo>
                  <a:pt x="6729406" y="5469172"/>
                </a:lnTo>
                <a:lnTo>
                  <a:pt x="6729406" y="0"/>
                </a:lnTo>
                <a:close/>
              </a:path>
            </a:pathLst>
          </a:custGeom>
          <a:blipFill>
            <a:blip r:embed="rId4">
              <a:alphaModFix amt="50000"/>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9144000" y="4314815"/>
            <a:ext cx="7119542" cy="3079202"/>
          </a:xfrm>
          <a:custGeom>
            <a:avLst/>
            <a:gdLst/>
            <a:ahLst/>
            <a:cxnLst/>
            <a:rect r="r" b="b" t="t" l="l"/>
            <a:pathLst>
              <a:path h="3079202" w="7119542">
                <a:moveTo>
                  <a:pt x="0" y="0"/>
                </a:moveTo>
                <a:lnTo>
                  <a:pt x="7119542" y="0"/>
                </a:lnTo>
                <a:lnTo>
                  <a:pt x="7119542" y="3079202"/>
                </a:lnTo>
                <a:lnTo>
                  <a:pt x="0" y="3079202"/>
                </a:lnTo>
                <a:lnTo>
                  <a:pt x="0" y="0"/>
                </a:lnTo>
                <a:close/>
              </a:path>
            </a:pathLst>
          </a:custGeom>
          <a:blipFill>
            <a:blip r:embed="rId6"/>
            <a:stretch>
              <a:fillRect l="0" t="0" r="0" b="0"/>
            </a:stretch>
          </a:blipFill>
        </p:spPr>
      </p:sp>
      <p:sp>
        <p:nvSpPr>
          <p:cNvPr name="TextBox 8" id="8"/>
          <p:cNvSpPr txBox="true"/>
          <p:nvPr/>
        </p:nvSpPr>
        <p:spPr>
          <a:xfrm rot="0">
            <a:off x="801518" y="-47625"/>
            <a:ext cx="2914174" cy="438785"/>
          </a:xfrm>
          <a:prstGeom prst="rect">
            <a:avLst/>
          </a:prstGeom>
        </p:spPr>
        <p:txBody>
          <a:bodyPr anchor="t" rtlCol="false" tIns="0" lIns="0" bIns="0" rIns="0">
            <a:spAutoFit/>
          </a:bodyPr>
          <a:lstStyle/>
          <a:p>
            <a:pPr algn="ctr">
              <a:lnSpc>
                <a:spcPts val="3639"/>
              </a:lnSpc>
              <a:spcBef>
                <a:spcPct val="0"/>
              </a:spcBef>
            </a:pPr>
            <a:r>
              <a:rPr lang="en-US" b="true" sz="2599">
                <a:solidFill>
                  <a:srgbClr val="2E2E2E"/>
                </a:solidFill>
                <a:latin typeface="Montserrat Classic Bold"/>
                <a:ea typeface="Montserrat Classic Bold"/>
                <a:cs typeface="Montserrat Classic Bold"/>
                <a:sym typeface="Montserrat Classic Bold"/>
              </a:rPr>
              <a:t>Cassandra Chang</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028700" y="1658801"/>
            <a:ext cx="16457782" cy="1288415"/>
          </a:xfrm>
          <a:prstGeom prst="rect">
            <a:avLst/>
          </a:prstGeom>
        </p:spPr>
        <p:txBody>
          <a:bodyPr anchor="t" rtlCol="false" tIns="0" lIns="0" bIns="0" rIns="0">
            <a:spAutoFit/>
          </a:bodyPr>
          <a:lstStyle/>
          <a:p>
            <a:pPr algn="just">
              <a:lnSpc>
                <a:spcPts val="3520"/>
              </a:lnSpc>
            </a:pPr>
            <a:r>
              <a:rPr lang="en-US" sz="2200" b="true">
                <a:solidFill>
                  <a:srgbClr val="2E2E2E"/>
                </a:solidFill>
                <a:latin typeface="Montserrat Classic Bold"/>
                <a:ea typeface="Montserrat Classic Bold"/>
                <a:cs typeface="Montserrat Classic Bold"/>
                <a:sym typeface="Montserrat Classic Bold"/>
              </a:rPr>
              <a:t>Space Owner Earnings Report: </a:t>
            </a:r>
            <a:r>
              <a:rPr lang="en-US" sz="2200">
                <a:solidFill>
                  <a:srgbClr val="2E2E2E"/>
                </a:solidFill>
                <a:latin typeface="Montserrat Classic"/>
                <a:ea typeface="Montserrat Classic"/>
                <a:cs typeface="Montserrat Classic"/>
                <a:sym typeface="Montserrat Classic"/>
              </a:rPr>
              <a:t>This report shows earnings for a specific space owner, grouped by their spaces, including space name, total bookings, earnings, and platform fees. </a:t>
            </a:r>
          </a:p>
          <a:p>
            <a:pPr algn="just">
              <a:lnSpc>
                <a:spcPts val="3520"/>
              </a:lnSpc>
            </a:pPr>
          </a:p>
        </p:txBody>
      </p:sp>
      <p:sp>
        <p:nvSpPr>
          <p:cNvPr name="TextBox 3" id="3"/>
          <p:cNvSpPr txBox="true"/>
          <p:nvPr/>
        </p:nvSpPr>
        <p:spPr>
          <a:xfrm rot="0">
            <a:off x="1028700" y="727880"/>
            <a:ext cx="16070735" cy="788046"/>
          </a:xfrm>
          <a:prstGeom prst="rect">
            <a:avLst/>
          </a:prstGeom>
        </p:spPr>
        <p:txBody>
          <a:bodyPr anchor="t" rtlCol="false" tIns="0" lIns="0" bIns="0" rIns="0">
            <a:spAutoFit/>
          </a:bodyPr>
          <a:lstStyle/>
          <a:p>
            <a:pPr algn="l">
              <a:lnSpc>
                <a:spcPts val="5900"/>
              </a:lnSpc>
            </a:pPr>
            <a:r>
              <a:rPr lang="en-US" sz="5900" b="true">
                <a:solidFill>
                  <a:srgbClr val="004AAD"/>
                </a:solidFill>
                <a:latin typeface="Montserrat Classic Bold"/>
                <a:ea typeface="Montserrat Classic Bold"/>
                <a:cs typeface="Montserrat Classic Bold"/>
                <a:sym typeface="Montserrat Classic Bold"/>
              </a:rPr>
              <a:t>IMPORTANT DATA QUERIES AND REPORT</a:t>
            </a:r>
          </a:p>
        </p:txBody>
      </p:sp>
      <p:sp>
        <p:nvSpPr>
          <p:cNvPr name="TextBox 4" id="4"/>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2E2E2E"/>
                </a:solidFill>
                <a:latin typeface="Canva Sans"/>
                <a:ea typeface="Canva Sans"/>
                <a:cs typeface="Canva Sans"/>
                <a:sym typeface="Canva Sans"/>
              </a:rPr>
              <a:t>24</a:t>
            </a:r>
          </a:p>
        </p:txBody>
      </p:sp>
      <p:sp>
        <p:nvSpPr>
          <p:cNvPr name="Freeform 5" id="5"/>
          <p:cNvSpPr/>
          <p:nvPr/>
        </p:nvSpPr>
        <p:spPr>
          <a:xfrm flipH="false" flipV="false" rot="0">
            <a:off x="15361739" y="-2645904"/>
            <a:ext cx="14345355" cy="14345355"/>
          </a:xfrm>
          <a:custGeom>
            <a:avLst/>
            <a:gdLst/>
            <a:ahLst/>
            <a:cxnLst/>
            <a:rect r="r" b="b" t="t" l="l"/>
            <a:pathLst>
              <a:path h="14345355" w="14345355">
                <a:moveTo>
                  <a:pt x="0" y="0"/>
                </a:moveTo>
                <a:lnTo>
                  <a:pt x="14345355" y="0"/>
                </a:lnTo>
                <a:lnTo>
                  <a:pt x="14345355" y="14345355"/>
                </a:lnTo>
                <a:lnTo>
                  <a:pt x="0" y="14345355"/>
                </a:lnTo>
                <a:lnTo>
                  <a:pt x="0" y="0"/>
                </a:lnTo>
                <a:close/>
              </a:path>
            </a:pathLst>
          </a:custGeom>
          <a:blipFill>
            <a:blip r:embed="rId2">
              <a:alphaModFix amt="21999"/>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true" flipV="false" rot="8532740">
            <a:off x="-2563185" y="7029680"/>
            <a:ext cx="6729406" cy="5469172"/>
          </a:xfrm>
          <a:custGeom>
            <a:avLst/>
            <a:gdLst/>
            <a:ahLst/>
            <a:cxnLst/>
            <a:rect r="r" b="b" t="t" l="l"/>
            <a:pathLst>
              <a:path h="5469172" w="6729406">
                <a:moveTo>
                  <a:pt x="6729406" y="0"/>
                </a:moveTo>
                <a:lnTo>
                  <a:pt x="0" y="0"/>
                </a:lnTo>
                <a:lnTo>
                  <a:pt x="0" y="5469172"/>
                </a:lnTo>
                <a:lnTo>
                  <a:pt x="6729406" y="5469172"/>
                </a:lnTo>
                <a:lnTo>
                  <a:pt x="6729406" y="0"/>
                </a:lnTo>
                <a:close/>
              </a:path>
            </a:pathLst>
          </a:custGeom>
          <a:blipFill>
            <a:blip r:embed="rId4">
              <a:alphaModFix amt="50000"/>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0" y="2719000"/>
            <a:ext cx="9679388" cy="5505152"/>
          </a:xfrm>
          <a:custGeom>
            <a:avLst/>
            <a:gdLst/>
            <a:ahLst/>
            <a:cxnLst/>
            <a:rect r="r" b="b" t="t" l="l"/>
            <a:pathLst>
              <a:path h="5505152" w="9679388">
                <a:moveTo>
                  <a:pt x="0" y="0"/>
                </a:moveTo>
                <a:lnTo>
                  <a:pt x="9679388" y="0"/>
                </a:lnTo>
                <a:lnTo>
                  <a:pt x="9679388" y="5505152"/>
                </a:lnTo>
                <a:lnTo>
                  <a:pt x="0" y="5505152"/>
                </a:lnTo>
                <a:lnTo>
                  <a:pt x="0" y="0"/>
                </a:lnTo>
                <a:close/>
              </a:path>
            </a:pathLst>
          </a:custGeom>
          <a:blipFill>
            <a:blip r:embed="rId6"/>
            <a:stretch>
              <a:fillRect l="0" t="0" r="0" b="0"/>
            </a:stretch>
          </a:blipFill>
        </p:spPr>
      </p:sp>
      <p:sp>
        <p:nvSpPr>
          <p:cNvPr name="Freeform 8" id="8"/>
          <p:cNvSpPr/>
          <p:nvPr/>
        </p:nvSpPr>
        <p:spPr>
          <a:xfrm flipH="false" flipV="false" rot="0">
            <a:off x="7709290" y="5836206"/>
            <a:ext cx="10578710" cy="4125697"/>
          </a:xfrm>
          <a:custGeom>
            <a:avLst/>
            <a:gdLst/>
            <a:ahLst/>
            <a:cxnLst/>
            <a:rect r="r" b="b" t="t" l="l"/>
            <a:pathLst>
              <a:path h="4125697" w="10578710">
                <a:moveTo>
                  <a:pt x="0" y="0"/>
                </a:moveTo>
                <a:lnTo>
                  <a:pt x="10578710" y="0"/>
                </a:lnTo>
                <a:lnTo>
                  <a:pt x="10578710" y="4125697"/>
                </a:lnTo>
                <a:lnTo>
                  <a:pt x="0" y="4125697"/>
                </a:lnTo>
                <a:lnTo>
                  <a:pt x="0" y="0"/>
                </a:lnTo>
                <a:close/>
              </a:path>
            </a:pathLst>
          </a:custGeom>
          <a:blipFill>
            <a:blip r:embed="rId7"/>
            <a:stretch>
              <a:fillRect l="0" t="0" r="0" b="0"/>
            </a:stretch>
          </a:blipFill>
        </p:spPr>
      </p:sp>
      <p:sp>
        <p:nvSpPr>
          <p:cNvPr name="TextBox 9" id="9"/>
          <p:cNvSpPr txBox="true"/>
          <p:nvPr/>
        </p:nvSpPr>
        <p:spPr>
          <a:xfrm rot="0">
            <a:off x="801518" y="-47625"/>
            <a:ext cx="2914174" cy="438785"/>
          </a:xfrm>
          <a:prstGeom prst="rect">
            <a:avLst/>
          </a:prstGeom>
        </p:spPr>
        <p:txBody>
          <a:bodyPr anchor="t" rtlCol="false" tIns="0" lIns="0" bIns="0" rIns="0">
            <a:spAutoFit/>
          </a:bodyPr>
          <a:lstStyle/>
          <a:p>
            <a:pPr algn="ctr">
              <a:lnSpc>
                <a:spcPts val="3639"/>
              </a:lnSpc>
              <a:spcBef>
                <a:spcPct val="0"/>
              </a:spcBef>
            </a:pPr>
            <a:r>
              <a:rPr lang="en-US" b="true" sz="2599">
                <a:solidFill>
                  <a:srgbClr val="2E2E2E"/>
                </a:solidFill>
                <a:latin typeface="Montserrat Classic Bold"/>
                <a:ea typeface="Montserrat Classic Bold"/>
                <a:cs typeface="Montserrat Classic Bold"/>
                <a:sym typeface="Montserrat Classic Bold"/>
              </a:rPr>
              <a:t>Cassandra Chang</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028700" y="1658801"/>
            <a:ext cx="16457782" cy="1288415"/>
          </a:xfrm>
          <a:prstGeom prst="rect">
            <a:avLst/>
          </a:prstGeom>
        </p:spPr>
        <p:txBody>
          <a:bodyPr anchor="t" rtlCol="false" tIns="0" lIns="0" bIns="0" rIns="0">
            <a:spAutoFit/>
          </a:bodyPr>
          <a:lstStyle/>
          <a:p>
            <a:pPr algn="just">
              <a:lnSpc>
                <a:spcPts val="3520"/>
              </a:lnSpc>
            </a:pPr>
            <a:r>
              <a:rPr lang="en-US" sz="2200" b="true">
                <a:solidFill>
                  <a:srgbClr val="2E2E2E"/>
                </a:solidFill>
                <a:latin typeface="Montserrat Classic Bold"/>
                <a:ea typeface="Montserrat Classic Bold"/>
                <a:cs typeface="Montserrat Classic Bold"/>
                <a:sym typeface="Montserrat Classic Bold"/>
              </a:rPr>
              <a:t>Space Utilization Report: </a:t>
            </a:r>
            <a:r>
              <a:rPr lang="en-US" sz="2200">
                <a:solidFill>
                  <a:srgbClr val="2E2E2E"/>
                </a:solidFill>
                <a:latin typeface="Montserrat Classic"/>
                <a:ea typeface="Montserrat Classic"/>
                <a:cs typeface="Montserrat Classic"/>
                <a:sym typeface="Montserrat Classic"/>
              </a:rPr>
              <a:t>This report helps the user (owner) understand which spaces have not been booked in the a month. This helps the owner get insights about the underperforming units and make changes to it.</a:t>
            </a:r>
          </a:p>
          <a:p>
            <a:pPr algn="just">
              <a:lnSpc>
                <a:spcPts val="3520"/>
              </a:lnSpc>
            </a:pPr>
          </a:p>
        </p:txBody>
      </p:sp>
      <p:sp>
        <p:nvSpPr>
          <p:cNvPr name="TextBox 3" id="3"/>
          <p:cNvSpPr txBox="true"/>
          <p:nvPr/>
        </p:nvSpPr>
        <p:spPr>
          <a:xfrm rot="0">
            <a:off x="1028700" y="727880"/>
            <a:ext cx="16070735" cy="788046"/>
          </a:xfrm>
          <a:prstGeom prst="rect">
            <a:avLst/>
          </a:prstGeom>
        </p:spPr>
        <p:txBody>
          <a:bodyPr anchor="t" rtlCol="false" tIns="0" lIns="0" bIns="0" rIns="0">
            <a:spAutoFit/>
          </a:bodyPr>
          <a:lstStyle/>
          <a:p>
            <a:pPr algn="l">
              <a:lnSpc>
                <a:spcPts val="5900"/>
              </a:lnSpc>
            </a:pPr>
            <a:r>
              <a:rPr lang="en-US" sz="5900" b="true">
                <a:solidFill>
                  <a:srgbClr val="004AAD"/>
                </a:solidFill>
                <a:latin typeface="Montserrat Classic Bold"/>
                <a:ea typeface="Montserrat Classic Bold"/>
                <a:cs typeface="Montserrat Classic Bold"/>
                <a:sym typeface="Montserrat Classic Bold"/>
              </a:rPr>
              <a:t>IMPORTANT DATA QUERIES AND REPORT</a:t>
            </a:r>
          </a:p>
        </p:txBody>
      </p:sp>
      <p:sp>
        <p:nvSpPr>
          <p:cNvPr name="TextBox 4" id="4"/>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2E2E2E"/>
                </a:solidFill>
                <a:latin typeface="Canva Sans"/>
                <a:ea typeface="Canva Sans"/>
                <a:cs typeface="Canva Sans"/>
                <a:sym typeface="Canva Sans"/>
              </a:rPr>
              <a:t>25</a:t>
            </a:r>
          </a:p>
        </p:txBody>
      </p:sp>
      <p:sp>
        <p:nvSpPr>
          <p:cNvPr name="Freeform 5" id="5"/>
          <p:cNvSpPr/>
          <p:nvPr/>
        </p:nvSpPr>
        <p:spPr>
          <a:xfrm flipH="false" flipV="false" rot="0">
            <a:off x="15361739" y="-2645904"/>
            <a:ext cx="14345355" cy="14345355"/>
          </a:xfrm>
          <a:custGeom>
            <a:avLst/>
            <a:gdLst/>
            <a:ahLst/>
            <a:cxnLst/>
            <a:rect r="r" b="b" t="t" l="l"/>
            <a:pathLst>
              <a:path h="14345355" w="14345355">
                <a:moveTo>
                  <a:pt x="0" y="0"/>
                </a:moveTo>
                <a:lnTo>
                  <a:pt x="14345355" y="0"/>
                </a:lnTo>
                <a:lnTo>
                  <a:pt x="14345355" y="14345355"/>
                </a:lnTo>
                <a:lnTo>
                  <a:pt x="0" y="14345355"/>
                </a:lnTo>
                <a:lnTo>
                  <a:pt x="0" y="0"/>
                </a:lnTo>
                <a:close/>
              </a:path>
            </a:pathLst>
          </a:custGeom>
          <a:blipFill>
            <a:blip r:embed="rId2">
              <a:alphaModFix amt="21999"/>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true" flipV="false" rot="8532740">
            <a:off x="-2563185" y="7029680"/>
            <a:ext cx="6729406" cy="5469172"/>
          </a:xfrm>
          <a:custGeom>
            <a:avLst/>
            <a:gdLst/>
            <a:ahLst/>
            <a:cxnLst/>
            <a:rect r="r" b="b" t="t" l="l"/>
            <a:pathLst>
              <a:path h="5469172" w="6729406">
                <a:moveTo>
                  <a:pt x="6729406" y="0"/>
                </a:moveTo>
                <a:lnTo>
                  <a:pt x="0" y="0"/>
                </a:lnTo>
                <a:lnTo>
                  <a:pt x="0" y="5469172"/>
                </a:lnTo>
                <a:lnTo>
                  <a:pt x="6729406" y="5469172"/>
                </a:lnTo>
                <a:lnTo>
                  <a:pt x="6729406" y="0"/>
                </a:lnTo>
                <a:close/>
              </a:path>
            </a:pathLst>
          </a:custGeom>
          <a:blipFill>
            <a:blip r:embed="rId4">
              <a:alphaModFix amt="50000"/>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4706280" y="2660439"/>
            <a:ext cx="8032686" cy="5762083"/>
          </a:xfrm>
          <a:custGeom>
            <a:avLst/>
            <a:gdLst/>
            <a:ahLst/>
            <a:cxnLst/>
            <a:rect r="r" b="b" t="t" l="l"/>
            <a:pathLst>
              <a:path h="5762083" w="8032686">
                <a:moveTo>
                  <a:pt x="0" y="0"/>
                </a:moveTo>
                <a:lnTo>
                  <a:pt x="8032686" y="0"/>
                </a:lnTo>
                <a:lnTo>
                  <a:pt x="8032686" y="5762083"/>
                </a:lnTo>
                <a:lnTo>
                  <a:pt x="0" y="5762083"/>
                </a:lnTo>
                <a:lnTo>
                  <a:pt x="0" y="0"/>
                </a:lnTo>
                <a:close/>
              </a:path>
            </a:pathLst>
          </a:custGeom>
          <a:blipFill>
            <a:blip r:embed="rId6"/>
            <a:stretch>
              <a:fillRect l="0" t="0" r="0" b="0"/>
            </a:stretch>
          </a:blipFill>
        </p:spPr>
      </p:sp>
      <p:sp>
        <p:nvSpPr>
          <p:cNvPr name="Freeform 8" id="8"/>
          <p:cNvSpPr/>
          <p:nvPr/>
        </p:nvSpPr>
        <p:spPr>
          <a:xfrm flipH="false" flipV="false" rot="0">
            <a:off x="1242324" y="8422522"/>
            <a:ext cx="15387846" cy="1846542"/>
          </a:xfrm>
          <a:custGeom>
            <a:avLst/>
            <a:gdLst/>
            <a:ahLst/>
            <a:cxnLst/>
            <a:rect r="r" b="b" t="t" l="l"/>
            <a:pathLst>
              <a:path h="1846542" w="15387846">
                <a:moveTo>
                  <a:pt x="0" y="0"/>
                </a:moveTo>
                <a:lnTo>
                  <a:pt x="15387846" y="0"/>
                </a:lnTo>
                <a:lnTo>
                  <a:pt x="15387846" y="1846542"/>
                </a:lnTo>
                <a:lnTo>
                  <a:pt x="0" y="1846542"/>
                </a:lnTo>
                <a:lnTo>
                  <a:pt x="0" y="0"/>
                </a:lnTo>
                <a:close/>
              </a:path>
            </a:pathLst>
          </a:custGeom>
          <a:blipFill>
            <a:blip r:embed="rId7"/>
            <a:stretch>
              <a:fillRect l="0" t="0" r="0" b="0"/>
            </a:stretch>
          </a:blipFill>
        </p:spPr>
      </p:sp>
      <p:sp>
        <p:nvSpPr>
          <p:cNvPr name="TextBox 9" id="9"/>
          <p:cNvSpPr txBox="true"/>
          <p:nvPr/>
        </p:nvSpPr>
        <p:spPr>
          <a:xfrm rot="0">
            <a:off x="801518" y="-47625"/>
            <a:ext cx="2914174" cy="438785"/>
          </a:xfrm>
          <a:prstGeom prst="rect">
            <a:avLst/>
          </a:prstGeom>
        </p:spPr>
        <p:txBody>
          <a:bodyPr anchor="t" rtlCol="false" tIns="0" lIns="0" bIns="0" rIns="0">
            <a:spAutoFit/>
          </a:bodyPr>
          <a:lstStyle/>
          <a:p>
            <a:pPr algn="ctr">
              <a:lnSpc>
                <a:spcPts val="3639"/>
              </a:lnSpc>
              <a:spcBef>
                <a:spcPct val="0"/>
              </a:spcBef>
            </a:pPr>
            <a:r>
              <a:rPr lang="en-US" b="true" sz="2599">
                <a:solidFill>
                  <a:srgbClr val="2E2E2E"/>
                </a:solidFill>
                <a:latin typeface="Montserrat Classic Bold"/>
                <a:ea typeface="Montserrat Classic Bold"/>
                <a:cs typeface="Montserrat Classic Bold"/>
                <a:sym typeface="Montserrat Classic Bold"/>
              </a:rPr>
              <a:t>Cassandra Chang</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3525861">
            <a:off x="19718132" y="4423975"/>
            <a:ext cx="13709384" cy="13709384"/>
          </a:xfrm>
          <a:custGeom>
            <a:avLst/>
            <a:gdLst/>
            <a:ahLst/>
            <a:cxnLst/>
            <a:rect r="r" b="b" t="t" l="l"/>
            <a:pathLst>
              <a:path h="13709384" w="13709384">
                <a:moveTo>
                  <a:pt x="0" y="0"/>
                </a:moveTo>
                <a:lnTo>
                  <a:pt x="13709385" y="0"/>
                </a:lnTo>
                <a:lnTo>
                  <a:pt x="13709385" y="13709384"/>
                </a:lnTo>
                <a:lnTo>
                  <a:pt x="0" y="13709384"/>
                </a:lnTo>
                <a:lnTo>
                  <a:pt x="0" y="0"/>
                </a:lnTo>
                <a:close/>
              </a:path>
            </a:pathLst>
          </a:custGeom>
          <a:blipFill>
            <a:blip r:embed="rId2">
              <a:alphaModFix amt="35000"/>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4375628" y="152400"/>
            <a:ext cx="9536744" cy="1151893"/>
          </a:xfrm>
          <a:prstGeom prst="rect">
            <a:avLst/>
          </a:prstGeom>
        </p:spPr>
        <p:txBody>
          <a:bodyPr anchor="t" rtlCol="false" tIns="0" lIns="0" bIns="0" rIns="0">
            <a:spAutoFit/>
          </a:bodyPr>
          <a:lstStyle/>
          <a:p>
            <a:pPr algn="l">
              <a:lnSpc>
                <a:spcPts val="8600"/>
              </a:lnSpc>
            </a:pPr>
            <a:r>
              <a:rPr lang="en-US" sz="8600" b="true">
                <a:solidFill>
                  <a:srgbClr val="004AAD"/>
                </a:solidFill>
                <a:latin typeface="Montserrat Classic Bold"/>
                <a:ea typeface="Montserrat Classic Bold"/>
                <a:cs typeface="Montserrat Classic Bold"/>
                <a:sym typeface="Montserrat Classic Bold"/>
              </a:rPr>
              <a:t>TRANSACTIONS</a:t>
            </a:r>
          </a:p>
        </p:txBody>
      </p:sp>
      <p:sp>
        <p:nvSpPr>
          <p:cNvPr name="TextBox 4" id="4"/>
          <p:cNvSpPr txBox="true"/>
          <p:nvPr/>
        </p:nvSpPr>
        <p:spPr>
          <a:xfrm rot="0">
            <a:off x="1028700" y="2048221"/>
            <a:ext cx="13247172" cy="1430655"/>
          </a:xfrm>
          <a:prstGeom prst="rect">
            <a:avLst/>
          </a:prstGeom>
        </p:spPr>
        <p:txBody>
          <a:bodyPr anchor="t" rtlCol="false" tIns="0" lIns="0" bIns="0" rIns="0">
            <a:spAutoFit/>
          </a:bodyPr>
          <a:lstStyle/>
          <a:p>
            <a:pPr algn="just">
              <a:lnSpc>
                <a:spcPts val="3840"/>
              </a:lnSpc>
            </a:pPr>
            <a:r>
              <a:rPr lang="en-US" sz="2400" b="true">
                <a:solidFill>
                  <a:srgbClr val="2E2E2E"/>
                </a:solidFill>
                <a:latin typeface="Montserrat Classic Bold"/>
                <a:ea typeface="Montserrat Classic Bold"/>
                <a:cs typeface="Montserrat Classic Bold"/>
                <a:sym typeface="Montserrat Classic Bold"/>
              </a:rPr>
              <a:t>Feedback Removal</a:t>
            </a:r>
          </a:p>
          <a:p>
            <a:pPr algn="just">
              <a:lnSpc>
                <a:spcPts val="3840"/>
              </a:lnSpc>
            </a:pPr>
            <a:r>
              <a:rPr lang="en-US" sz="2400">
                <a:solidFill>
                  <a:srgbClr val="2E2E2E"/>
                </a:solidFill>
                <a:latin typeface="Montserrat Classic"/>
                <a:ea typeface="Montserrat Classic"/>
                <a:cs typeface="Montserrat Classic"/>
                <a:sym typeface="Montserrat Classic"/>
              </a:rPr>
              <a:t>A</a:t>
            </a:r>
            <a:r>
              <a:rPr lang="en-US" sz="2400">
                <a:solidFill>
                  <a:srgbClr val="2E2E2E"/>
                </a:solidFill>
                <a:latin typeface="Montserrat Classic"/>
                <a:ea typeface="Montserrat Classic"/>
                <a:cs typeface="Montserrat Classic"/>
                <a:sym typeface="Montserrat Classic"/>
              </a:rPr>
              <a:t>llows space owners to review customer feedback and request the removal of inappropriate or misleading reviews.</a:t>
            </a:r>
          </a:p>
        </p:txBody>
      </p:sp>
      <p:sp>
        <p:nvSpPr>
          <p:cNvPr name="Freeform 5" id="5"/>
          <p:cNvSpPr/>
          <p:nvPr/>
        </p:nvSpPr>
        <p:spPr>
          <a:xfrm flipH="false" flipV="false" rot="-2085749">
            <a:off x="12590238" y="-8510411"/>
            <a:ext cx="14345355" cy="14345355"/>
          </a:xfrm>
          <a:custGeom>
            <a:avLst/>
            <a:gdLst/>
            <a:ahLst/>
            <a:cxnLst/>
            <a:rect r="r" b="b" t="t" l="l"/>
            <a:pathLst>
              <a:path h="14345355" w="14345355">
                <a:moveTo>
                  <a:pt x="0" y="0"/>
                </a:moveTo>
                <a:lnTo>
                  <a:pt x="14345355" y="0"/>
                </a:lnTo>
                <a:lnTo>
                  <a:pt x="14345355" y="14345356"/>
                </a:lnTo>
                <a:lnTo>
                  <a:pt x="0" y="14345356"/>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8901867" y="4492513"/>
            <a:ext cx="6523723" cy="1612876"/>
          </a:xfrm>
          <a:custGeom>
            <a:avLst/>
            <a:gdLst/>
            <a:ahLst/>
            <a:cxnLst/>
            <a:rect r="r" b="b" t="t" l="l"/>
            <a:pathLst>
              <a:path h="1612876" w="6523723">
                <a:moveTo>
                  <a:pt x="0" y="0"/>
                </a:moveTo>
                <a:lnTo>
                  <a:pt x="6523722" y="0"/>
                </a:lnTo>
                <a:lnTo>
                  <a:pt x="6523722" y="1612876"/>
                </a:lnTo>
                <a:lnTo>
                  <a:pt x="0" y="1612876"/>
                </a:lnTo>
                <a:lnTo>
                  <a:pt x="0" y="0"/>
                </a:lnTo>
                <a:close/>
              </a:path>
            </a:pathLst>
          </a:custGeom>
          <a:blipFill>
            <a:blip r:embed="rId4"/>
            <a:stretch>
              <a:fillRect l="0" t="0" r="0" b="0"/>
            </a:stretch>
          </a:blipFill>
        </p:spPr>
      </p:sp>
      <p:sp>
        <p:nvSpPr>
          <p:cNvPr name="Freeform 7" id="7"/>
          <p:cNvSpPr/>
          <p:nvPr/>
        </p:nvSpPr>
        <p:spPr>
          <a:xfrm flipH="false" flipV="false" rot="0">
            <a:off x="1869503" y="4317039"/>
            <a:ext cx="5012250" cy="5718200"/>
          </a:xfrm>
          <a:custGeom>
            <a:avLst/>
            <a:gdLst/>
            <a:ahLst/>
            <a:cxnLst/>
            <a:rect r="r" b="b" t="t" l="l"/>
            <a:pathLst>
              <a:path h="5718200" w="5012250">
                <a:moveTo>
                  <a:pt x="0" y="0"/>
                </a:moveTo>
                <a:lnTo>
                  <a:pt x="5012250" y="0"/>
                </a:lnTo>
                <a:lnTo>
                  <a:pt x="5012250" y="5718201"/>
                </a:lnTo>
                <a:lnTo>
                  <a:pt x="0" y="5718201"/>
                </a:lnTo>
                <a:lnTo>
                  <a:pt x="0" y="0"/>
                </a:lnTo>
                <a:close/>
              </a:path>
            </a:pathLst>
          </a:custGeom>
          <a:blipFill>
            <a:blip r:embed="rId5"/>
            <a:stretch>
              <a:fillRect l="0" t="0" r="0" b="0"/>
            </a:stretch>
          </a:blipFill>
        </p:spPr>
      </p:sp>
      <p:sp>
        <p:nvSpPr>
          <p:cNvPr name="Freeform 8" id="8"/>
          <p:cNvSpPr/>
          <p:nvPr/>
        </p:nvSpPr>
        <p:spPr>
          <a:xfrm flipH="false" flipV="false" rot="0">
            <a:off x="8901867" y="7319510"/>
            <a:ext cx="7421435" cy="1267481"/>
          </a:xfrm>
          <a:custGeom>
            <a:avLst/>
            <a:gdLst/>
            <a:ahLst/>
            <a:cxnLst/>
            <a:rect r="r" b="b" t="t" l="l"/>
            <a:pathLst>
              <a:path h="1267481" w="7421435">
                <a:moveTo>
                  <a:pt x="0" y="0"/>
                </a:moveTo>
                <a:lnTo>
                  <a:pt x="7421435" y="0"/>
                </a:lnTo>
                <a:lnTo>
                  <a:pt x="7421435" y="1267481"/>
                </a:lnTo>
                <a:lnTo>
                  <a:pt x="0" y="1267481"/>
                </a:lnTo>
                <a:lnTo>
                  <a:pt x="0" y="0"/>
                </a:lnTo>
                <a:close/>
              </a:path>
            </a:pathLst>
          </a:custGeom>
          <a:blipFill>
            <a:blip r:embed="rId6"/>
            <a:stretch>
              <a:fillRect l="0" t="0" r="0" b="0"/>
            </a:stretch>
          </a:blipFill>
        </p:spPr>
      </p:sp>
      <p:sp>
        <p:nvSpPr>
          <p:cNvPr name="TextBox 9" id="9"/>
          <p:cNvSpPr txBox="true"/>
          <p:nvPr/>
        </p:nvSpPr>
        <p:spPr>
          <a:xfrm rot="0">
            <a:off x="476625" y="1266193"/>
            <a:ext cx="3551396" cy="412750"/>
          </a:xfrm>
          <a:prstGeom prst="rect">
            <a:avLst/>
          </a:prstGeom>
        </p:spPr>
        <p:txBody>
          <a:bodyPr anchor="t" rtlCol="false" tIns="0" lIns="0" bIns="0" rIns="0">
            <a:spAutoFit/>
          </a:bodyPr>
          <a:lstStyle/>
          <a:p>
            <a:pPr algn="ctr">
              <a:lnSpc>
                <a:spcPts val="3499"/>
              </a:lnSpc>
              <a:spcBef>
                <a:spcPct val="0"/>
              </a:spcBef>
            </a:pPr>
            <a:r>
              <a:rPr lang="en-US" b="true" sz="2499">
                <a:solidFill>
                  <a:srgbClr val="2E2E2E"/>
                </a:solidFill>
                <a:latin typeface="Livvic Bold Bold"/>
                <a:ea typeface="Livvic Bold Bold"/>
                <a:cs typeface="Livvic Bold Bold"/>
                <a:sym typeface="Livvic Bold Bold"/>
              </a:rPr>
              <a:t>Aymen Zubair Qureshi</a:t>
            </a:r>
          </a:p>
        </p:txBody>
      </p:sp>
      <p:sp>
        <p:nvSpPr>
          <p:cNvPr name="TextBox 10" id="10"/>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2E2E2E"/>
                </a:solidFill>
                <a:latin typeface="Canva Sans"/>
                <a:ea typeface="Canva Sans"/>
                <a:cs typeface="Canva Sans"/>
                <a:sym typeface="Canva Sans"/>
              </a:rPr>
              <a:t>26</a:t>
            </a:r>
          </a:p>
        </p:txBody>
      </p:sp>
      <p:sp>
        <p:nvSpPr>
          <p:cNvPr name="TextBox 11" id="11"/>
          <p:cNvSpPr txBox="true"/>
          <p:nvPr/>
        </p:nvSpPr>
        <p:spPr>
          <a:xfrm rot="0">
            <a:off x="7288786" y="3731569"/>
            <a:ext cx="13247172" cy="585507"/>
          </a:xfrm>
          <a:prstGeom prst="rect">
            <a:avLst/>
          </a:prstGeom>
        </p:spPr>
        <p:txBody>
          <a:bodyPr anchor="t" rtlCol="false" tIns="0" lIns="0" bIns="0" rIns="0">
            <a:spAutoFit/>
          </a:bodyPr>
          <a:lstStyle/>
          <a:p>
            <a:pPr algn="just">
              <a:lnSpc>
                <a:spcPts val="4959"/>
              </a:lnSpc>
            </a:pPr>
            <a:r>
              <a:rPr lang="en-US" sz="3099">
                <a:solidFill>
                  <a:srgbClr val="2E2E2E"/>
                </a:solidFill>
                <a:latin typeface="Montserrat Classic"/>
                <a:ea typeface="Montserrat Classic"/>
                <a:cs typeface="Montserrat Classic"/>
                <a:sym typeface="Montserrat Classic"/>
              </a:rPr>
              <a:t>Query:</a:t>
            </a:r>
          </a:p>
        </p:txBody>
      </p:sp>
      <p:sp>
        <p:nvSpPr>
          <p:cNvPr name="TextBox 12" id="12"/>
          <p:cNvSpPr txBox="true"/>
          <p:nvPr/>
        </p:nvSpPr>
        <p:spPr>
          <a:xfrm rot="0">
            <a:off x="476705" y="3731569"/>
            <a:ext cx="5258880" cy="585471"/>
          </a:xfrm>
          <a:prstGeom prst="rect">
            <a:avLst/>
          </a:prstGeom>
        </p:spPr>
        <p:txBody>
          <a:bodyPr anchor="t" rtlCol="false" tIns="0" lIns="0" bIns="0" rIns="0">
            <a:spAutoFit/>
          </a:bodyPr>
          <a:lstStyle/>
          <a:p>
            <a:pPr algn="just">
              <a:lnSpc>
                <a:spcPts val="4959"/>
              </a:lnSpc>
            </a:pPr>
            <a:r>
              <a:rPr lang="en-US" sz="3099">
                <a:solidFill>
                  <a:srgbClr val="2E2E2E"/>
                </a:solidFill>
                <a:latin typeface="Montserrat Classic"/>
                <a:ea typeface="Montserrat Classic"/>
                <a:cs typeface="Montserrat Classic"/>
                <a:sym typeface="Montserrat Classic"/>
              </a:rPr>
              <a:t>Feedback:</a:t>
            </a:r>
          </a:p>
        </p:txBody>
      </p:sp>
      <p:sp>
        <p:nvSpPr>
          <p:cNvPr name="TextBox 13" id="13"/>
          <p:cNvSpPr txBox="true"/>
          <p:nvPr/>
        </p:nvSpPr>
        <p:spPr>
          <a:xfrm rot="0">
            <a:off x="7288786" y="6362564"/>
            <a:ext cx="13247172" cy="585471"/>
          </a:xfrm>
          <a:prstGeom prst="rect">
            <a:avLst/>
          </a:prstGeom>
        </p:spPr>
        <p:txBody>
          <a:bodyPr anchor="t" rtlCol="false" tIns="0" lIns="0" bIns="0" rIns="0">
            <a:spAutoFit/>
          </a:bodyPr>
          <a:lstStyle/>
          <a:p>
            <a:pPr algn="just">
              <a:lnSpc>
                <a:spcPts val="4959"/>
              </a:lnSpc>
            </a:pPr>
            <a:r>
              <a:rPr lang="en-US" sz="3099">
                <a:solidFill>
                  <a:srgbClr val="2E2E2E"/>
                </a:solidFill>
                <a:latin typeface="Montserrat Classic"/>
                <a:ea typeface="Montserrat Classic"/>
                <a:cs typeface="Montserrat Classic"/>
                <a:sym typeface="Montserrat Classic"/>
              </a:rPr>
              <a:t>Results:</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3525861">
            <a:off x="19718132" y="4423975"/>
            <a:ext cx="13709384" cy="13709384"/>
          </a:xfrm>
          <a:custGeom>
            <a:avLst/>
            <a:gdLst/>
            <a:ahLst/>
            <a:cxnLst/>
            <a:rect r="r" b="b" t="t" l="l"/>
            <a:pathLst>
              <a:path h="13709384" w="13709384">
                <a:moveTo>
                  <a:pt x="0" y="0"/>
                </a:moveTo>
                <a:lnTo>
                  <a:pt x="13709385" y="0"/>
                </a:lnTo>
                <a:lnTo>
                  <a:pt x="13709385" y="13709384"/>
                </a:lnTo>
                <a:lnTo>
                  <a:pt x="0" y="13709384"/>
                </a:lnTo>
                <a:lnTo>
                  <a:pt x="0" y="0"/>
                </a:lnTo>
                <a:close/>
              </a:path>
            </a:pathLst>
          </a:custGeom>
          <a:blipFill>
            <a:blip r:embed="rId2">
              <a:alphaModFix amt="35000"/>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4375628" y="152400"/>
            <a:ext cx="9536744" cy="1151893"/>
          </a:xfrm>
          <a:prstGeom prst="rect">
            <a:avLst/>
          </a:prstGeom>
        </p:spPr>
        <p:txBody>
          <a:bodyPr anchor="t" rtlCol="false" tIns="0" lIns="0" bIns="0" rIns="0">
            <a:spAutoFit/>
          </a:bodyPr>
          <a:lstStyle/>
          <a:p>
            <a:pPr algn="l">
              <a:lnSpc>
                <a:spcPts val="8600"/>
              </a:lnSpc>
            </a:pPr>
            <a:r>
              <a:rPr lang="en-US" sz="8600" b="true">
                <a:solidFill>
                  <a:srgbClr val="004AAD"/>
                </a:solidFill>
                <a:latin typeface="Montserrat Classic Bold"/>
                <a:ea typeface="Montserrat Classic Bold"/>
                <a:cs typeface="Montserrat Classic Bold"/>
                <a:sym typeface="Montserrat Classic Bold"/>
              </a:rPr>
              <a:t>TRANSACTIONS</a:t>
            </a:r>
          </a:p>
        </p:txBody>
      </p:sp>
      <p:sp>
        <p:nvSpPr>
          <p:cNvPr name="Freeform 4" id="4"/>
          <p:cNvSpPr/>
          <p:nvPr/>
        </p:nvSpPr>
        <p:spPr>
          <a:xfrm flipH="true" flipV="false" rot="8532740">
            <a:off x="-2703495" y="7048838"/>
            <a:ext cx="6729406" cy="5469172"/>
          </a:xfrm>
          <a:custGeom>
            <a:avLst/>
            <a:gdLst/>
            <a:ahLst/>
            <a:cxnLst/>
            <a:rect r="r" b="b" t="t" l="l"/>
            <a:pathLst>
              <a:path h="5469172" w="6729406">
                <a:moveTo>
                  <a:pt x="6729406" y="0"/>
                </a:moveTo>
                <a:lnTo>
                  <a:pt x="0" y="0"/>
                </a:lnTo>
                <a:lnTo>
                  <a:pt x="0" y="5469172"/>
                </a:lnTo>
                <a:lnTo>
                  <a:pt x="6729406" y="5469172"/>
                </a:lnTo>
                <a:lnTo>
                  <a:pt x="6729406" y="0"/>
                </a:lnTo>
                <a:close/>
              </a:path>
            </a:pathLst>
          </a:custGeom>
          <a:blipFill>
            <a:blip r:embed="rId4">
              <a:alphaModFix amt="50000"/>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7608665" y="5455864"/>
            <a:ext cx="13247172" cy="1020445"/>
          </a:xfrm>
          <a:prstGeom prst="rect">
            <a:avLst/>
          </a:prstGeom>
        </p:spPr>
        <p:txBody>
          <a:bodyPr anchor="t" rtlCol="false" tIns="0" lIns="0" bIns="0" rIns="0">
            <a:spAutoFit/>
          </a:bodyPr>
          <a:lstStyle/>
          <a:p>
            <a:pPr algn="just">
              <a:lnSpc>
                <a:spcPts val="4319"/>
              </a:lnSpc>
            </a:pPr>
            <a:r>
              <a:rPr lang="en-US" sz="2699" b="true">
                <a:solidFill>
                  <a:srgbClr val="2E2E2E"/>
                </a:solidFill>
                <a:latin typeface="Montserrat Classic Bold"/>
                <a:ea typeface="Montserrat Classic Bold"/>
                <a:cs typeface="Montserrat Classic Bold"/>
                <a:sym typeface="Montserrat Classic Bold"/>
              </a:rPr>
              <a:t>Editing the bookings:</a:t>
            </a:r>
          </a:p>
          <a:p>
            <a:pPr algn="just">
              <a:lnSpc>
                <a:spcPts val="3999"/>
              </a:lnSpc>
            </a:pPr>
            <a:r>
              <a:rPr lang="en-US" sz="2499">
                <a:solidFill>
                  <a:srgbClr val="2E2E2E"/>
                </a:solidFill>
                <a:latin typeface="Montserrat Classic"/>
                <a:ea typeface="Montserrat Classic"/>
                <a:cs typeface="Montserrat Classic"/>
                <a:sym typeface="Montserrat Classic"/>
              </a:rPr>
              <a:t>The customer can modify/cancel the booking dates. </a:t>
            </a:r>
          </a:p>
        </p:txBody>
      </p:sp>
      <p:sp>
        <p:nvSpPr>
          <p:cNvPr name="Freeform 6" id="6"/>
          <p:cNvSpPr/>
          <p:nvPr/>
        </p:nvSpPr>
        <p:spPr>
          <a:xfrm flipH="false" flipV="false" rot="-2085749">
            <a:off x="12590238" y="-8510411"/>
            <a:ext cx="14345355" cy="14345355"/>
          </a:xfrm>
          <a:custGeom>
            <a:avLst/>
            <a:gdLst/>
            <a:ahLst/>
            <a:cxnLst/>
            <a:rect r="r" b="b" t="t" l="l"/>
            <a:pathLst>
              <a:path h="14345355" w="14345355">
                <a:moveTo>
                  <a:pt x="0" y="0"/>
                </a:moveTo>
                <a:lnTo>
                  <a:pt x="14345355" y="0"/>
                </a:lnTo>
                <a:lnTo>
                  <a:pt x="14345355" y="14345356"/>
                </a:lnTo>
                <a:lnTo>
                  <a:pt x="0" y="14345356"/>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1359984" y="7591163"/>
            <a:ext cx="6037074" cy="1397305"/>
          </a:xfrm>
          <a:custGeom>
            <a:avLst/>
            <a:gdLst/>
            <a:ahLst/>
            <a:cxnLst/>
            <a:rect r="r" b="b" t="t" l="l"/>
            <a:pathLst>
              <a:path h="1397305" w="6037074">
                <a:moveTo>
                  <a:pt x="0" y="0"/>
                </a:moveTo>
                <a:lnTo>
                  <a:pt x="6037074" y="0"/>
                </a:lnTo>
                <a:lnTo>
                  <a:pt x="6037074" y="1397305"/>
                </a:lnTo>
                <a:lnTo>
                  <a:pt x="0" y="1397305"/>
                </a:lnTo>
                <a:lnTo>
                  <a:pt x="0" y="0"/>
                </a:lnTo>
                <a:close/>
              </a:path>
            </a:pathLst>
          </a:custGeom>
          <a:blipFill>
            <a:blip r:embed="rId6"/>
            <a:stretch>
              <a:fillRect l="0" t="0" r="0" b="0"/>
            </a:stretch>
          </a:blipFill>
        </p:spPr>
      </p:sp>
      <p:sp>
        <p:nvSpPr>
          <p:cNvPr name="Freeform 8" id="8"/>
          <p:cNvSpPr/>
          <p:nvPr/>
        </p:nvSpPr>
        <p:spPr>
          <a:xfrm flipH="false" flipV="false" rot="0">
            <a:off x="992063" y="3897297"/>
            <a:ext cx="6042512" cy="5569620"/>
          </a:xfrm>
          <a:custGeom>
            <a:avLst/>
            <a:gdLst/>
            <a:ahLst/>
            <a:cxnLst/>
            <a:rect r="r" b="b" t="t" l="l"/>
            <a:pathLst>
              <a:path h="5569620" w="6042512">
                <a:moveTo>
                  <a:pt x="0" y="0"/>
                </a:moveTo>
                <a:lnTo>
                  <a:pt x="6042512" y="0"/>
                </a:lnTo>
                <a:lnTo>
                  <a:pt x="6042512" y="5569619"/>
                </a:lnTo>
                <a:lnTo>
                  <a:pt x="0" y="5569619"/>
                </a:lnTo>
                <a:lnTo>
                  <a:pt x="0" y="0"/>
                </a:lnTo>
                <a:close/>
              </a:path>
            </a:pathLst>
          </a:custGeom>
          <a:blipFill>
            <a:blip r:embed="rId7"/>
            <a:stretch>
              <a:fillRect l="0" t="0" r="0" b="0"/>
            </a:stretch>
          </a:blipFill>
        </p:spPr>
      </p:sp>
      <p:sp>
        <p:nvSpPr>
          <p:cNvPr name="TextBox 9" id="9"/>
          <p:cNvSpPr txBox="true"/>
          <p:nvPr/>
        </p:nvSpPr>
        <p:spPr>
          <a:xfrm rot="0">
            <a:off x="665200" y="2149845"/>
            <a:ext cx="13247172" cy="1482725"/>
          </a:xfrm>
          <a:prstGeom prst="rect">
            <a:avLst/>
          </a:prstGeom>
        </p:spPr>
        <p:txBody>
          <a:bodyPr anchor="t" rtlCol="false" tIns="0" lIns="0" bIns="0" rIns="0">
            <a:spAutoFit/>
          </a:bodyPr>
          <a:lstStyle/>
          <a:p>
            <a:pPr algn="just">
              <a:lnSpc>
                <a:spcPts val="3999"/>
              </a:lnSpc>
            </a:pPr>
            <a:r>
              <a:rPr lang="en-US" sz="2499" b="true">
                <a:solidFill>
                  <a:srgbClr val="2E2E2E"/>
                </a:solidFill>
                <a:latin typeface="Montserrat Classic Bold"/>
                <a:ea typeface="Montserrat Classic Bold"/>
                <a:cs typeface="Montserrat Classic Bold"/>
                <a:sym typeface="Montserrat Classic Bold"/>
              </a:rPr>
              <a:t>New space listing:</a:t>
            </a:r>
          </a:p>
          <a:p>
            <a:pPr algn="just">
              <a:lnSpc>
                <a:spcPts val="3999"/>
              </a:lnSpc>
            </a:pPr>
            <a:r>
              <a:rPr lang="en-US" sz="2499">
                <a:solidFill>
                  <a:srgbClr val="2E2E2E"/>
                </a:solidFill>
                <a:latin typeface="Montserrat Classic"/>
                <a:ea typeface="Montserrat Classic"/>
                <a:cs typeface="Montserrat Classic"/>
                <a:sym typeface="Montserrat Classic"/>
              </a:rPr>
              <a:t>The space owner can create a new listing by providing important details of the new space.</a:t>
            </a:r>
          </a:p>
        </p:txBody>
      </p:sp>
      <p:sp>
        <p:nvSpPr>
          <p:cNvPr name="TextBox 10" id="10"/>
          <p:cNvSpPr txBox="true"/>
          <p:nvPr/>
        </p:nvSpPr>
        <p:spPr>
          <a:xfrm rot="0">
            <a:off x="992063" y="1440180"/>
            <a:ext cx="3551238" cy="412750"/>
          </a:xfrm>
          <a:prstGeom prst="rect">
            <a:avLst/>
          </a:prstGeom>
        </p:spPr>
        <p:txBody>
          <a:bodyPr anchor="t" rtlCol="false" tIns="0" lIns="0" bIns="0" rIns="0">
            <a:spAutoFit/>
          </a:bodyPr>
          <a:lstStyle/>
          <a:p>
            <a:pPr algn="ctr">
              <a:lnSpc>
                <a:spcPts val="3499"/>
              </a:lnSpc>
              <a:spcBef>
                <a:spcPct val="0"/>
              </a:spcBef>
            </a:pPr>
            <a:r>
              <a:rPr lang="en-US" b="true" sz="2499">
                <a:solidFill>
                  <a:srgbClr val="2E2E2E"/>
                </a:solidFill>
                <a:latin typeface="Livvic Bold Bold"/>
                <a:ea typeface="Livvic Bold Bold"/>
                <a:cs typeface="Livvic Bold Bold"/>
                <a:sym typeface="Livvic Bold Bold"/>
              </a:rPr>
              <a:t>Aymen Zubair Qureshi</a:t>
            </a:r>
          </a:p>
        </p:txBody>
      </p:sp>
      <p:sp>
        <p:nvSpPr>
          <p:cNvPr name="TextBox 11" id="11"/>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2E2E2E"/>
                </a:solidFill>
                <a:latin typeface="Canva Sans"/>
                <a:ea typeface="Canva Sans"/>
                <a:cs typeface="Canva Sans"/>
                <a:sym typeface="Canva Sans"/>
              </a:rPr>
              <a:t>27</a:t>
            </a:r>
          </a:p>
        </p:txBody>
      </p:sp>
      <p:sp>
        <p:nvSpPr>
          <p:cNvPr name="Freeform 12" id="12"/>
          <p:cNvSpPr/>
          <p:nvPr/>
        </p:nvSpPr>
        <p:spPr>
          <a:xfrm flipH="false" flipV="false" rot="0">
            <a:off x="10274934" y="6682106"/>
            <a:ext cx="6037074" cy="1397305"/>
          </a:xfrm>
          <a:custGeom>
            <a:avLst/>
            <a:gdLst/>
            <a:ahLst/>
            <a:cxnLst/>
            <a:rect r="r" b="b" t="t" l="l"/>
            <a:pathLst>
              <a:path h="1397305" w="6037074">
                <a:moveTo>
                  <a:pt x="0" y="0"/>
                </a:moveTo>
                <a:lnTo>
                  <a:pt x="6037074" y="0"/>
                </a:lnTo>
                <a:lnTo>
                  <a:pt x="6037074" y="1397305"/>
                </a:lnTo>
                <a:lnTo>
                  <a:pt x="0" y="1397305"/>
                </a:lnTo>
                <a:lnTo>
                  <a:pt x="0" y="0"/>
                </a:lnTo>
                <a:close/>
              </a:path>
            </a:pathLst>
          </a:custGeom>
          <a:blipFill>
            <a:blip r:embed="rId6"/>
            <a:stretch>
              <a:fillRect l="0" t="0" r="0" b="0"/>
            </a:stretch>
          </a:blipFill>
        </p:spPr>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9314916" y="2073525"/>
            <a:ext cx="11740342" cy="6882775"/>
          </a:xfrm>
          <a:custGeom>
            <a:avLst/>
            <a:gdLst/>
            <a:ahLst/>
            <a:cxnLst/>
            <a:rect r="r" b="b" t="t" l="l"/>
            <a:pathLst>
              <a:path h="6882775" w="11740342">
                <a:moveTo>
                  <a:pt x="0" y="0"/>
                </a:moveTo>
                <a:lnTo>
                  <a:pt x="11740342" y="0"/>
                </a:lnTo>
                <a:lnTo>
                  <a:pt x="11740342" y="6882775"/>
                </a:lnTo>
                <a:lnTo>
                  <a:pt x="0" y="6882775"/>
                </a:lnTo>
                <a:lnTo>
                  <a:pt x="0" y="0"/>
                </a:lnTo>
                <a:close/>
              </a:path>
            </a:pathLst>
          </a:custGeom>
          <a:blipFill>
            <a:blip r:embed="rId2"/>
            <a:stretch>
              <a:fillRect l="0" t="0" r="0" b="0"/>
            </a:stretch>
          </a:blipFill>
        </p:spPr>
      </p:sp>
      <p:sp>
        <p:nvSpPr>
          <p:cNvPr name="Freeform 3" id="3"/>
          <p:cNvSpPr/>
          <p:nvPr/>
        </p:nvSpPr>
        <p:spPr>
          <a:xfrm flipH="false" flipV="false" rot="0">
            <a:off x="345843" y="3508508"/>
            <a:ext cx="5551231" cy="4012809"/>
          </a:xfrm>
          <a:custGeom>
            <a:avLst/>
            <a:gdLst/>
            <a:ahLst/>
            <a:cxnLst/>
            <a:rect r="r" b="b" t="t" l="l"/>
            <a:pathLst>
              <a:path h="4012809" w="5551231">
                <a:moveTo>
                  <a:pt x="0" y="0"/>
                </a:moveTo>
                <a:lnTo>
                  <a:pt x="5551232" y="0"/>
                </a:lnTo>
                <a:lnTo>
                  <a:pt x="5551232" y="4012809"/>
                </a:lnTo>
                <a:lnTo>
                  <a:pt x="0" y="4012809"/>
                </a:lnTo>
                <a:lnTo>
                  <a:pt x="0" y="0"/>
                </a:lnTo>
                <a:close/>
              </a:path>
            </a:pathLst>
          </a:custGeom>
          <a:blipFill>
            <a:blip r:embed="rId3"/>
            <a:stretch>
              <a:fillRect l="0" t="0" r="0" b="0"/>
            </a:stretch>
          </a:blipFill>
        </p:spPr>
      </p:sp>
      <p:sp>
        <p:nvSpPr>
          <p:cNvPr name="Freeform 4" id="4"/>
          <p:cNvSpPr/>
          <p:nvPr/>
        </p:nvSpPr>
        <p:spPr>
          <a:xfrm flipH="false" flipV="false" rot="0">
            <a:off x="5354833" y="5796945"/>
            <a:ext cx="7274928" cy="2731080"/>
          </a:xfrm>
          <a:custGeom>
            <a:avLst/>
            <a:gdLst/>
            <a:ahLst/>
            <a:cxnLst/>
            <a:rect r="r" b="b" t="t" l="l"/>
            <a:pathLst>
              <a:path h="2731080" w="7274928">
                <a:moveTo>
                  <a:pt x="0" y="0"/>
                </a:moveTo>
                <a:lnTo>
                  <a:pt x="7274928" y="0"/>
                </a:lnTo>
                <a:lnTo>
                  <a:pt x="7274928" y="2731080"/>
                </a:lnTo>
                <a:lnTo>
                  <a:pt x="0" y="2731080"/>
                </a:lnTo>
                <a:lnTo>
                  <a:pt x="0" y="0"/>
                </a:lnTo>
                <a:close/>
              </a:path>
            </a:pathLst>
          </a:custGeom>
          <a:blipFill>
            <a:blip r:embed="rId4"/>
            <a:stretch>
              <a:fillRect l="0" t="0" r="0" b="0"/>
            </a:stretch>
          </a:blipFill>
        </p:spPr>
      </p:sp>
      <p:sp>
        <p:nvSpPr>
          <p:cNvPr name="Freeform 5" id="5"/>
          <p:cNvSpPr/>
          <p:nvPr/>
        </p:nvSpPr>
        <p:spPr>
          <a:xfrm flipH="false" flipV="false" rot="0">
            <a:off x="344900" y="8644735"/>
            <a:ext cx="12866435" cy="1174062"/>
          </a:xfrm>
          <a:custGeom>
            <a:avLst/>
            <a:gdLst/>
            <a:ahLst/>
            <a:cxnLst/>
            <a:rect r="r" b="b" t="t" l="l"/>
            <a:pathLst>
              <a:path h="1174062" w="12866435">
                <a:moveTo>
                  <a:pt x="0" y="0"/>
                </a:moveTo>
                <a:lnTo>
                  <a:pt x="12866435" y="0"/>
                </a:lnTo>
                <a:lnTo>
                  <a:pt x="12866435" y="1174062"/>
                </a:lnTo>
                <a:lnTo>
                  <a:pt x="0" y="1174062"/>
                </a:lnTo>
                <a:lnTo>
                  <a:pt x="0" y="0"/>
                </a:lnTo>
                <a:close/>
              </a:path>
            </a:pathLst>
          </a:custGeom>
          <a:blipFill>
            <a:blip r:embed="rId5"/>
            <a:stretch>
              <a:fillRect l="0" t="0" r="0" b="0"/>
            </a:stretch>
          </a:blipFill>
        </p:spPr>
      </p:sp>
      <p:sp>
        <p:nvSpPr>
          <p:cNvPr name="TextBox 6" id="6"/>
          <p:cNvSpPr txBox="true"/>
          <p:nvPr/>
        </p:nvSpPr>
        <p:spPr>
          <a:xfrm rot="0">
            <a:off x="1279548" y="687065"/>
            <a:ext cx="16070735" cy="788046"/>
          </a:xfrm>
          <a:prstGeom prst="rect">
            <a:avLst/>
          </a:prstGeom>
        </p:spPr>
        <p:txBody>
          <a:bodyPr anchor="t" rtlCol="false" tIns="0" lIns="0" bIns="0" rIns="0">
            <a:spAutoFit/>
          </a:bodyPr>
          <a:lstStyle/>
          <a:p>
            <a:pPr algn="l">
              <a:lnSpc>
                <a:spcPts val="5900"/>
              </a:lnSpc>
            </a:pPr>
            <a:r>
              <a:rPr lang="en-US" b="true" sz="5900">
                <a:solidFill>
                  <a:srgbClr val="004AAD"/>
                </a:solidFill>
                <a:latin typeface="Montserrat Classic Bold"/>
                <a:ea typeface="Montserrat Classic Bold"/>
                <a:cs typeface="Montserrat Classic Bold"/>
                <a:sym typeface="Montserrat Classic Bold"/>
              </a:rPr>
              <a:t>IMPORTANT DATA QUERIES AND REPORT</a:t>
            </a:r>
          </a:p>
        </p:txBody>
      </p:sp>
      <p:sp>
        <p:nvSpPr>
          <p:cNvPr name="TextBox 7" id="7"/>
          <p:cNvSpPr txBox="true"/>
          <p:nvPr/>
        </p:nvSpPr>
        <p:spPr>
          <a:xfrm rot="0">
            <a:off x="1028700" y="1672723"/>
            <a:ext cx="15055418" cy="1835785"/>
          </a:xfrm>
          <a:prstGeom prst="rect">
            <a:avLst/>
          </a:prstGeom>
        </p:spPr>
        <p:txBody>
          <a:bodyPr anchor="t" rtlCol="false" tIns="0" lIns="0" bIns="0" rIns="0">
            <a:spAutoFit/>
          </a:bodyPr>
          <a:lstStyle/>
          <a:p>
            <a:pPr algn="just">
              <a:lnSpc>
                <a:spcPts val="3680"/>
              </a:lnSpc>
            </a:pPr>
            <a:r>
              <a:rPr lang="en-US" b="true" sz="2300">
                <a:solidFill>
                  <a:srgbClr val="2E2E2E"/>
                </a:solidFill>
                <a:latin typeface="Montserrat Classic Bold"/>
                <a:ea typeface="Montserrat Classic Bold"/>
                <a:cs typeface="Montserrat Classic Bold"/>
                <a:sym typeface="Montserrat Classic Bold"/>
              </a:rPr>
              <a:t>Re</a:t>
            </a:r>
            <a:r>
              <a:rPr lang="en-US" b="true" sz="2300">
                <a:solidFill>
                  <a:srgbClr val="2E2E2E"/>
                </a:solidFill>
                <a:latin typeface="Montserrat Classic Bold"/>
                <a:ea typeface="Montserrat Classic Bold"/>
                <a:cs typeface="Montserrat Classic Bold"/>
                <a:sym typeface="Montserrat Classic Bold"/>
              </a:rPr>
              <a:t>trieve a specific Bookings Details:</a:t>
            </a:r>
            <a:r>
              <a:rPr lang="en-US" sz="2300">
                <a:solidFill>
                  <a:srgbClr val="2E2E2E"/>
                </a:solidFill>
                <a:latin typeface="Montserrat Classic"/>
                <a:ea typeface="Montserrat Classic"/>
                <a:cs typeface="Montserrat Classic"/>
                <a:sym typeface="Montserrat Classic"/>
              </a:rPr>
              <a:t> retrieves specific details of bookings, including the customer's name, the space they booked, the booking date, and the payment, providing a clear overview of the booking information.</a:t>
            </a:r>
          </a:p>
          <a:p>
            <a:pPr algn="just">
              <a:lnSpc>
                <a:spcPts val="3680"/>
              </a:lnSpc>
            </a:pPr>
          </a:p>
        </p:txBody>
      </p:sp>
      <p:sp>
        <p:nvSpPr>
          <p:cNvPr name="TextBox 8" id="8"/>
          <p:cNvSpPr txBox="true"/>
          <p:nvPr/>
        </p:nvSpPr>
        <p:spPr>
          <a:xfrm rot="0">
            <a:off x="17259300" y="9248775"/>
            <a:ext cx="288925" cy="311150"/>
          </a:xfrm>
          <a:prstGeom prst="rect">
            <a:avLst/>
          </a:prstGeom>
        </p:spPr>
        <p:txBody>
          <a:bodyPr anchor="t" rtlCol="false" tIns="0" lIns="0" bIns="0" rIns="0" wrap="none">
            <a:spAutoFit/>
          </a:bodyPr>
          <a:lstStyle/>
          <a:p>
            <a:pPr algn="ctr">
              <a:lnSpc>
                <a:spcPts val="839"/>
              </a:lnSpc>
              <a:spcBef>
                <a:spcPct val="0"/>
              </a:spcBef>
            </a:pPr>
            <a:r>
              <a:rPr lang="en-US" b="true" sz="600">
                <a:solidFill>
                  <a:srgbClr val="2E2E2E"/>
                </a:solidFill>
                <a:latin typeface="Montserrat Classic Bold"/>
                <a:ea typeface="Montserrat Classic Bold"/>
                <a:cs typeface="Montserrat Classic Bold"/>
                <a:sym typeface="Montserrat Classic Bold"/>
              </a:rPr>
              <a:t>28</a:t>
            </a:r>
          </a:p>
        </p:txBody>
      </p:sp>
      <p:sp>
        <p:nvSpPr>
          <p:cNvPr name="TextBox 9" id="9"/>
          <p:cNvSpPr txBox="true"/>
          <p:nvPr/>
        </p:nvSpPr>
        <p:spPr>
          <a:xfrm rot="0">
            <a:off x="1028700" y="2923001"/>
            <a:ext cx="13247172" cy="585507"/>
          </a:xfrm>
          <a:prstGeom prst="rect">
            <a:avLst/>
          </a:prstGeom>
        </p:spPr>
        <p:txBody>
          <a:bodyPr anchor="t" rtlCol="false" tIns="0" lIns="0" bIns="0" rIns="0">
            <a:spAutoFit/>
          </a:bodyPr>
          <a:lstStyle/>
          <a:p>
            <a:pPr algn="just">
              <a:lnSpc>
                <a:spcPts val="4959"/>
              </a:lnSpc>
            </a:pPr>
            <a:r>
              <a:rPr lang="en-US" sz="3099">
                <a:solidFill>
                  <a:srgbClr val="2E2E2E"/>
                </a:solidFill>
                <a:latin typeface="Montserrat Classic"/>
                <a:ea typeface="Montserrat Classic"/>
                <a:cs typeface="Montserrat Classic"/>
                <a:sym typeface="Montserrat Classic"/>
              </a:rPr>
              <a:t>Query:</a:t>
            </a:r>
          </a:p>
        </p:txBody>
      </p:sp>
      <p:sp>
        <p:nvSpPr>
          <p:cNvPr name="TextBox 10" id="10"/>
          <p:cNvSpPr txBox="true"/>
          <p:nvPr/>
        </p:nvSpPr>
        <p:spPr>
          <a:xfrm rot="0">
            <a:off x="344900" y="7942518"/>
            <a:ext cx="5258880" cy="585507"/>
          </a:xfrm>
          <a:prstGeom prst="rect">
            <a:avLst/>
          </a:prstGeom>
        </p:spPr>
        <p:txBody>
          <a:bodyPr anchor="t" rtlCol="false" tIns="0" lIns="0" bIns="0" rIns="0">
            <a:spAutoFit/>
          </a:bodyPr>
          <a:lstStyle/>
          <a:p>
            <a:pPr algn="just">
              <a:lnSpc>
                <a:spcPts val="4959"/>
              </a:lnSpc>
            </a:pPr>
            <a:r>
              <a:rPr lang="en-US" sz="3099">
                <a:solidFill>
                  <a:srgbClr val="2E2E2E"/>
                </a:solidFill>
                <a:latin typeface="Montserrat Classic"/>
                <a:ea typeface="Montserrat Classic"/>
                <a:cs typeface="Montserrat Classic"/>
                <a:sym typeface="Montserrat Classic"/>
              </a:rPr>
              <a:t>Tabular Result:</a:t>
            </a:r>
          </a:p>
        </p:txBody>
      </p:sp>
      <p:sp>
        <p:nvSpPr>
          <p:cNvPr name="TextBox 11" id="11"/>
          <p:cNvSpPr txBox="true"/>
          <p:nvPr/>
        </p:nvSpPr>
        <p:spPr>
          <a:xfrm rot="0">
            <a:off x="11040523" y="3158605"/>
            <a:ext cx="13247172" cy="585507"/>
          </a:xfrm>
          <a:prstGeom prst="rect">
            <a:avLst/>
          </a:prstGeom>
        </p:spPr>
        <p:txBody>
          <a:bodyPr anchor="t" rtlCol="false" tIns="0" lIns="0" bIns="0" rIns="0">
            <a:spAutoFit/>
          </a:bodyPr>
          <a:lstStyle/>
          <a:p>
            <a:pPr algn="just">
              <a:lnSpc>
                <a:spcPts val="4959"/>
              </a:lnSpc>
            </a:pPr>
            <a:r>
              <a:rPr lang="en-US" sz="3099">
                <a:solidFill>
                  <a:srgbClr val="2E2E2E"/>
                </a:solidFill>
                <a:latin typeface="Montserrat Classic"/>
                <a:ea typeface="Montserrat Classic"/>
                <a:cs typeface="Montserrat Classic"/>
                <a:sym typeface="Montserrat Classic"/>
              </a:rPr>
              <a:t>Graph Result:</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2846127" y="1299964"/>
            <a:ext cx="5441873" cy="8987036"/>
          </a:xfrm>
          <a:custGeom>
            <a:avLst/>
            <a:gdLst/>
            <a:ahLst/>
            <a:cxnLst/>
            <a:rect r="r" b="b" t="t" l="l"/>
            <a:pathLst>
              <a:path h="8987036" w="5441873">
                <a:moveTo>
                  <a:pt x="0" y="0"/>
                </a:moveTo>
                <a:lnTo>
                  <a:pt x="5441873" y="0"/>
                </a:lnTo>
                <a:lnTo>
                  <a:pt x="5441873" y="8987036"/>
                </a:lnTo>
                <a:lnTo>
                  <a:pt x="0" y="8987036"/>
                </a:lnTo>
                <a:lnTo>
                  <a:pt x="0" y="0"/>
                </a:lnTo>
                <a:close/>
              </a:path>
            </a:pathLst>
          </a:custGeom>
          <a:blipFill>
            <a:blip r:embed="rId2"/>
            <a:stretch>
              <a:fillRect l="0" t="0" r="-7944" b="0"/>
            </a:stretch>
          </a:blipFill>
        </p:spPr>
      </p:sp>
      <p:sp>
        <p:nvSpPr>
          <p:cNvPr name="Freeform 3" id="3"/>
          <p:cNvSpPr/>
          <p:nvPr/>
        </p:nvSpPr>
        <p:spPr>
          <a:xfrm flipH="false" flipV="false" rot="0">
            <a:off x="461746" y="5569150"/>
            <a:ext cx="11736890" cy="4057967"/>
          </a:xfrm>
          <a:custGeom>
            <a:avLst/>
            <a:gdLst/>
            <a:ahLst/>
            <a:cxnLst/>
            <a:rect r="r" b="b" t="t" l="l"/>
            <a:pathLst>
              <a:path h="4057967" w="11736890">
                <a:moveTo>
                  <a:pt x="0" y="0"/>
                </a:moveTo>
                <a:lnTo>
                  <a:pt x="11736890" y="0"/>
                </a:lnTo>
                <a:lnTo>
                  <a:pt x="11736890" y="4057968"/>
                </a:lnTo>
                <a:lnTo>
                  <a:pt x="0" y="4057968"/>
                </a:lnTo>
                <a:lnTo>
                  <a:pt x="0" y="0"/>
                </a:lnTo>
                <a:close/>
              </a:path>
            </a:pathLst>
          </a:custGeom>
          <a:blipFill>
            <a:blip r:embed="rId3"/>
            <a:stretch>
              <a:fillRect l="0" t="0" r="0" b="0"/>
            </a:stretch>
          </a:blipFill>
        </p:spPr>
      </p:sp>
      <p:sp>
        <p:nvSpPr>
          <p:cNvPr name="Freeform 4" id="4"/>
          <p:cNvSpPr/>
          <p:nvPr/>
        </p:nvSpPr>
        <p:spPr>
          <a:xfrm flipH="false" flipV="false" rot="0">
            <a:off x="1645612" y="3495113"/>
            <a:ext cx="9899657" cy="1423041"/>
          </a:xfrm>
          <a:custGeom>
            <a:avLst/>
            <a:gdLst/>
            <a:ahLst/>
            <a:cxnLst/>
            <a:rect r="r" b="b" t="t" l="l"/>
            <a:pathLst>
              <a:path h="1423041" w="9899657">
                <a:moveTo>
                  <a:pt x="0" y="0"/>
                </a:moveTo>
                <a:lnTo>
                  <a:pt x="9899657" y="0"/>
                </a:lnTo>
                <a:lnTo>
                  <a:pt x="9899657" y="1423041"/>
                </a:lnTo>
                <a:lnTo>
                  <a:pt x="0" y="1423041"/>
                </a:lnTo>
                <a:lnTo>
                  <a:pt x="0" y="0"/>
                </a:lnTo>
                <a:close/>
              </a:path>
            </a:pathLst>
          </a:custGeom>
          <a:blipFill>
            <a:blip r:embed="rId4"/>
            <a:stretch>
              <a:fillRect l="0" t="0" r="-19583" b="-22705"/>
            </a:stretch>
          </a:blipFill>
        </p:spPr>
      </p:sp>
      <p:sp>
        <p:nvSpPr>
          <p:cNvPr name="TextBox 5" id="5"/>
          <p:cNvSpPr txBox="true"/>
          <p:nvPr/>
        </p:nvSpPr>
        <p:spPr>
          <a:xfrm rot="0">
            <a:off x="1188565" y="687065"/>
            <a:ext cx="16070735" cy="788046"/>
          </a:xfrm>
          <a:prstGeom prst="rect">
            <a:avLst/>
          </a:prstGeom>
        </p:spPr>
        <p:txBody>
          <a:bodyPr anchor="t" rtlCol="false" tIns="0" lIns="0" bIns="0" rIns="0">
            <a:spAutoFit/>
          </a:bodyPr>
          <a:lstStyle/>
          <a:p>
            <a:pPr algn="l">
              <a:lnSpc>
                <a:spcPts val="5900"/>
              </a:lnSpc>
            </a:pPr>
            <a:r>
              <a:rPr lang="en-US" b="true" sz="5900">
                <a:solidFill>
                  <a:srgbClr val="004AAD"/>
                </a:solidFill>
                <a:latin typeface="Montserrat Classic Bold"/>
                <a:ea typeface="Montserrat Classic Bold"/>
                <a:cs typeface="Montserrat Classic Bold"/>
                <a:sym typeface="Montserrat Classic Bold"/>
              </a:rPr>
              <a:t>IMPORTANT DATA QUERIES AND REPORT</a:t>
            </a:r>
          </a:p>
        </p:txBody>
      </p:sp>
      <p:sp>
        <p:nvSpPr>
          <p:cNvPr name="TextBox 6" id="6"/>
          <p:cNvSpPr txBox="true"/>
          <p:nvPr/>
        </p:nvSpPr>
        <p:spPr>
          <a:xfrm rot="0">
            <a:off x="555777" y="1628126"/>
            <a:ext cx="14193017" cy="1170435"/>
          </a:xfrm>
          <a:prstGeom prst="rect">
            <a:avLst/>
          </a:prstGeom>
        </p:spPr>
        <p:txBody>
          <a:bodyPr anchor="t" rtlCol="false" tIns="0" lIns="0" bIns="0" rIns="0">
            <a:spAutoFit/>
          </a:bodyPr>
          <a:lstStyle/>
          <a:p>
            <a:pPr algn="just">
              <a:lnSpc>
                <a:spcPts val="3167"/>
              </a:lnSpc>
            </a:pPr>
            <a:r>
              <a:rPr lang="en-US" b="true" sz="1979" spc="19">
                <a:solidFill>
                  <a:srgbClr val="000000"/>
                </a:solidFill>
                <a:latin typeface="Montserrat Classic Bold"/>
                <a:ea typeface="Montserrat Classic Bold"/>
                <a:cs typeface="Montserrat Classic Bold"/>
                <a:sym typeface="Montserrat Classic Bold"/>
              </a:rPr>
              <a:t>Ow</a:t>
            </a:r>
            <a:r>
              <a:rPr lang="en-US" b="true" sz="1979" spc="19">
                <a:solidFill>
                  <a:srgbClr val="000000"/>
                </a:solidFill>
                <a:latin typeface="Montserrat Classic Bold"/>
                <a:ea typeface="Montserrat Classic Bold"/>
                <a:cs typeface="Montserrat Classic Bold"/>
                <a:sym typeface="Montserrat Classic Bold"/>
              </a:rPr>
              <a:t>ner Review Feedback:</a:t>
            </a:r>
            <a:r>
              <a:rPr lang="en-US" sz="1979" spc="19">
                <a:solidFill>
                  <a:srgbClr val="000000"/>
                </a:solidFill>
                <a:latin typeface="Montserrat Classic"/>
                <a:ea typeface="Montserrat Classic"/>
                <a:cs typeface="Montserrat Classic"/>
                <a:sym typeface="Montserrat Classic"/>
              </a:rPr>
              <a:t> This query shows the feedback given by users for spaces owned by a specific owner. It helps the owner view ratings and comments to understand user satisfaction and make improvements if needed.</a:t>
            </a:r>
          </a:p>
        </p:txBody>
      </p:sp>
      <p:sp>
        <p:nvSpPr>
          <p:cNvPr name="TextBox 7" id="7"/>
          <p:cNvSpPr txBox="true"/>
          <p:nvPr/>
        </p:nvSpPr>
        <p:spPr>
          <a:xfrm rot="0">
            <a:off x="17259300" y="9248775"/>
            <a:ext cx="288925" cy="311150"/>
          </a:xfrm>
          <a:prstGeom prst="rect">
            <a:avLst/>
          </a:prstGeom>
        </p:spPr>
        <p:txBody>
          <a:bodyPr anchor="t" rtlCol="false" tIns="0" lIns="0" bIns="0" rIns="0" wrap="none">
            <a:spAutoFit/>
          </a:bodyPr>
          <a:lstStyle/>
          <a:p>
            <a:pPr algn="ctr">
              <a:lnSpc>
                <a:spcPts val="839"/>
              </a:lnSpc>
              <a:spcBef>
                <a:spcPct val="0"/>
              </a:spcBef>
            </a:pPr>
            <a:r>
              <a:rPr lang="en-US" b="true" sz="600">
                <a:solidFill>
                  <a:srgbClr val="2E2E2E"/>
                </a:solidFill>
                <a:latin typeface="Montserrat Classic Bold"/>
                <a:ea typeface="Montserrat Classic Bold"/>
                <a:cs typeface="Montserrat Classic Bold"/>
                <a:sym typeface="Montserrat Classic Bold"/>
              </a:rPr>
              <a:t>29</a:t>
            </a:r>
          </a:p>
        </p:txBody>
      </p:sp>
      <p:sp>
        <p:nvSpPr>
          <p:cNvPr name="TextBox 8" id="8"/>
          <p:cNvSpPr txBox="true"/>
          <p:nvPr/>
        </p:nvSpPr>
        <p:spPr>
          <a:xfrm rot="0">
            <a:off x="461746" y="2922386"/>
            <a:ext cx="13247172" cy="585507"/>
          </a:xfrm>
          <a:prstGeom prst="rect">
            <a:avLst/>
          </a:prstGeom>
        </p:spPr>
        <p:txBody>
          <a:bodyPr anchor="t" rtlCol="false" tIns="0" lIns="0" bIns="0" rIns="0">
            <a:spAutoFit/>
          </a:bodyPr>
          <a:lstStyle/>
          <a:p>
            <a:pPr algn="just">
              <a:lnSpc>
                <a:spcPts val="4959"/>
              </a:lnSpc>
            </a:pPr>
            <a:r>
              <a:rPr lang="en-US" sz="3099">
                <a:solidFill>
                  <a:srgbClr val="2E2E2E"/>
                </a:solidFill>
                <a:latin typeface="Montserrat Classic"/>
                <a:ea typeface="Montserrat Classic"/>
                <a:cs typeface="Montserrat Classic"/>
                <a:sym typeface="Montserrat Classic"/>
              </a:rPr>
              <a:t>Query:</a:t>
            </a:r>
          </a:p>
        </p:txBody>
      </p:sp>
      <p:sp>
        <p:nvSpPr>
          <p:cNvPr name="TextBox 9" id="9"/>
          <p:cNvSpPr txBox="true"/>
          <p:nvPr/>
        </p:nvSpPr>
        <p:spPr>
          <a:xfrm rot="0">
            <a:off x="461746" y="5029200"/>
            <a:ext cx="5258880" cy="585507"/>
          </a:xfrm>
          <a:prstGeom prst="rect">
            <a:avLst/>
          </a:prstGeom>
        </p:spPr>
        <p:txBody>
          <a:bodyPr anchor="t" rtlCol="false" tIns="0" lIns="0" bIns="0" rIns="0">
            <a:spAutoFit/>
          </a:bodyPr>
          <a:lstStyle/>
          <a:p>
            <a:pPr algn="just">
              <a:lnSpc>
                <a:spcPts val="4959"/>
              </a:lnSpc>
            </a:pPr>
            <a:r>
              <a:rPr lang="en-US" sz="3099">
                <a:solidFill>
                  <a:srgbClr val="2E2E2E"/>
                </a:solidFill>
                <a:latin typeface="Montserrat Classic"/>
                <a:ea typeface="Montserrat Classic"/>
                <a:cs typeface="Montserrat Classic"/>
                <a:sym typeface="Montserrat Classic"/>
              </a:rPr>
              <a:t>Tabular Result:</a:t>
            </a:r>
          </a:p>
        </p:txBody>
      </p:sp>
      <p:sp>
        <p:nvSpPr>
          <p:cNvPr name="TextBox 10" id="10"/>
          <p:cNvSpPr txBox="true"/>
          <p:nvPr/>
        </p:nvSpPr>
        <p:spPr>
          <a:xfrm rot="0">
            <a:off x="10928357" y="2684261"/>
            <a:ext cx="13247172" cy="585507"/>
          </a:xfrm>
          <a:prstGeom prst="rect">
            <a:avLst/>
          </a:prstGeom>
        </p:spPr>
        <p:txBody>
          <a:bodyPr anchor="t" rtlCol="false" tIns="0" lIns="0" bIns="0" rIns="0">
            <a:spAutoFit/>
          </a:bodyPr>
          <a:lstStyle/>
          <a:p>
            <a:pPr algn="just">
              <a:lnSpc>
                <a:spcPts val="4959"/>
              </a:lnSpc>
            </a:pPr>
            <a:r>
              <a:rPr lang="en-US" sz="3099">
                <a:solidFill>
                  <a:srgbClr val="2E2E2E"/>
                </a:solidFill>
                <a:latin typeface="Montserrat Classic"/>
                <a:ea typeface="Montserrat Classic"/>
                <a:cs typeface="Montserrat Classic"/>
                <a:sym typeface="Montserrat Classic"/>
              </a:rPr>
              <a:t>Graph Result:</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9936825" y="3987800"/>
            <a:ext cx="7988300" cy="5270500"/>
            <a:chOff x="0" y="0"/>
            <a:chExt cx="10651067" cy="7027333"/>
          </a:xfrm>
        </p:grpSpPr>
        <p:pic>
          <p:nvPicPr>
            <p:cNvPr name="Picture 3" id="3"/>
            <p:cNvPicPr>
              <a:picLocks noChangeAspect="true"/>
            </p:cNvPicPr>
            <p:nvPr/>
          </p:nvPicPr>
          <p:blipFill>
            <a:blip r:embed="rId2"/>
            <a:srcRect l="1751" t="0" r="1751" b="0"/>
            <a:stretch>
              <a:fillRect/>
            </a:stretch>
          </p:blipFill>
          <p:spPr>
            <a:xfrm flipH="false" flipV="false">
              <a:off x="0" y="0"/>
              <a:ext cx="10651067" cy="7027333"/>
            </a:xfrm>
            <a:prstGeom prst="rect">
              <a:avLst/>
            </a:prstGeom>
          </p:spPr>
        </p:pic>
      </p:grpSp>
      <p:sp>
        <p:nvSpPr>
          <p:cNvPr name="TextBox 4" id="4"/>
          <p:cNvSpPr txBox="true"/>
          <p:nvPr/>
        </p:nvSpPr>
        <p:spPr>
          <a:xfrm rot="0">
            <a:off x="1028700" y="1114425"/>
            <a:ext cx="12230230" cy="669925"/>
          </a:xfrm>
          <a:prstGeom prst="rect">
            <a:avLst/>
          </a:prstGeom>
        </p:spPr>
        <p:txBody>
          <a:bodyPr anchor="t" rtlCol="false" tIns="0" lIns="0" bIns="0" rIns="0">
            <a:spAutoFit/>
          </a:bodyPr>
          <a:lstStyle/>
          <a:p>
            <a:pPr algn="l">
              <a:lnSpc>
                <a:spcPts val="5000"/>
              </a:lnSpc>
            </a:pPr>
            <a:r>
              <a:rPr lang="en-US" sz="5000" b="true">
                <a:solidFill>
                  <a:srgbClr val="004AAD"/>
                </a:solidFill>
                <a:latin typeface="Montserrat Classic Bold"/>
                <a:ea typeface="Montserrat Classic Bold"/>
                <a:cs typeface="Montserrat Classic Bold"/>
                <a:sym typeface="Montserrat Classic Bold"/>
              </a:rPr>
              <a:t>IMPORTANCE</a:t>
            </a:r>
          </a:p>
        </p:txBody>
      </p:sp>
      <p:sp>
        <p:nvSpPr>
          <p:cNvPr name="TextBox 5" id="5"/>
          <p:cNvSpPr txBox="true"/>
          <p:nvPr/>
        </p:nvSpPr>
        <p:spPr>
          <a:xfrm rot="0">
            <a:off x="1028700" y="2430647"/>
            <a:ext cx="12902275" cy="646431"/>
          </a:xfrm>
          <a:prstGeom prst="rect">
            <a:avLst/>
          </a:prstGeom>
        </p:spPr>
        <p:txBody>
          <a:bodyPr anchor="t" rtlCol="false" tIns="0" lIns="0" bIns="0" rIns="0">
            <a:spAutoFit/>
          </a:bodyPr>
          <a:lstStyle/>
          <a:p>
            <a:pPr algn="l">
              <a:lnSpc>
                <a:spcPts val="5439"/>
              </a:lnSpc>
            </a:pPr>
            <a:r>
              <a:rPr lang="en-US" sz="3399" b="true">
                <a:solidFill>
                  <a:srgbClr val="004AAD"/>
                </a:solidFill>
                <a:latin typeface="Montserrat Classic Bold"/>
                <a:ea typeface="Montserrat Classic Bold"/>
                <a:cs typeface="Montserrat Classic Bold"/>
                <a:sym typeface="Montserrat Classic Bold"/>
              </a:rPr>
              <a:t>Reasons why we think this is important (and interesting!):</a:t>
            </a:r>
          </a:p>
        </p:txBody>
      </p:sp>
      <p:sp>
        <p:nvSpPr>
          <p:cNvPr name="Freeform 6" id="6"/>
          <p:cNvSpPr/>
          <p:nvPr/>
        </p:nvSpPr>
        <p:spPr>
          <a:xfrm flipH="false" flipV="false" rot="-1625759">
            <a:off x="10837013" y="-4312634"/>
            <a:ext cx="9495369" cy="7717145"/>
          </a:xfrm>
          <a:custGeom>
            <a:avLst/>
            <a:gdLst/>
            <a:ahLst/>
            <a:cxnLst/>
            <a:rect r="r" b="b" t="t" l="l"/>
            <a:pathLst>
              <a:path h="7717145" w="9495369">
                <a:moveTo>
                  <a:pt x="0" y="0"/>
                </a:moveTo>
                <a:lnTo>
                  <a:pt x="9495369" y="0"/>
                </a:lnTo>
                <a:lnTo>
                  <a:pt x="9495369" y="7717145"/>
                </a:lnTo>
                <a:lnTo>
                  <a:pt x="0" y="7717145"/>
                </a:lnTo>
                <a:lnTo>
                  <a:pt x="0" y="0"/>
                </a:lnTo>
                <a:close/>
              </a:path>
            </a:pathLst>
          </a:custGeom>
          <a:blipFill>
            <a:blip r:embed="rId3">
              <a:alphaModFix amt="50000"/>
              <a:extLst>
                <a:ext uri="{96DAC541-7B7A-43D3-8B79-37D633B846F1}">
                  <asvg:svgBlip xmlns:asvg="http://schemas.microsoft.com/office/drawing/2016/SVG/main" r:embed="rId4"/>
                </a:ext>
              </a:extLst>
            </a:blip>
            <a:stretch>
              <a:fillRect l="0" t="0" r="0" b="0"/>
            </a:stretch>
          </a:blipFill>
        </p:spPr>
      </p:sp>
      <p:sp>
        <p:nvSpPr>
          <p:cNvPr name="TextBox 7" id="7"/>
          <p:cNvSpPr txBox="true"/>
          <p:nvPr/>
        </p:nvSpPr>
        <p:spPr>
          <a:xfrm rot="0">
            <a:off x="1345828" y="3665723"/>
            <a:ext cx="7640219" cy="5451022"/>
          </a:xfrm>
          <a:prstGeom prst="rect">
            <a:avLst/>
          </a:prstGeom>
        </p:spPr>
        <p:txBody>
          <a:bodyPr anchor="t" rtlCol="false" tIns="0" lIns="0" bIns="0" rIns="0">
            <a:spAutoFit/>
          </a:bodyPr>
          <a:lstStyle/>
          <a:p>
            <a:pPr algn="just">
              <a:lnSpc>
                <a:spcPts val="3445"/>
              </a:lnSpc>
            </a:pPr>
          </a:p>
          <a:p>
            <a:pPr algn="just" marL="555803" indent="-277901" lvl="1">
              <a:lnSpc>
                <a:spcPts val="3604"/>
              </a:lnSpc>
              <a:buFont typeface="Arial"/>
              <a:buChar char="•"/>
            </a:pPr>
            <a:r>
              <a:rPr lang="en-US" b="true" sz="2574">
                <a:solidFill>
                  <a:srgbClr val="2E2E2E"/>
                </a:solidFill>
                <a:latin typeface="Montserrat Classic Bold"/>
                <a:ea typeface="Montserrat Classic Bold"/>
                <a:cs typeface="Montserrat Classic Bold"/>
                <a:sym typeface="Montserrat Classic Bold"/>
              </a:rPr>
              <a:t>Space owners can rent out empty offices and earn extra income.</a:t>
            </a:r>
          </a:p>
          <a:p>
            <a:pPr algn="just" marL="555803" indent="-277901" lvl="1">
              <a:lnSpc>
                <a:spcPts val="3604"/>
              </a:lnSpc>
              <a:buFont typeface="Arial"/>
              <a:buChar char="•"/>
            </a:pPr>
            <a:r>
              <a:rPr lang="en-US" b="true" sz="2574">
                <a:solidFill>
                  <a:srgbClr val="2E2E2E"/>
                </a:solidFill>
                <a:latin typeface="Montserrat Classic Bold"/>
                <a:ea typeface="Montserrat Classic Bold"/>
                <a:cs typeface="Montserrat Classic Bold"/>
                <a:sym typeface="Montserrat Classic Bold"/>
              </a:rPr>
              <a:t>Many people work from home or freelance and need short-term office spaces.</a:t>
            </a:r>
          </a:p>
          <a:p>
            <a:pPr algn="just" marL="555803" indent="-277901" lvl="1">
              <a:lnSpc>
                <a:spcPts val="3604"/>
              </a:lnSpc>
              <a:buFont typeface="Arial"/>
              <a:buChar char="•"/>
            </a:pPr>
            <a:r>
              <a:rPr lang="en-US" b="true" sz="2574">
                <a:solidFill>
                  <a:srgbClr val="2E2E2E"/>
                </a:solidFill>
                <a:latin typeface="Montserrat Classic Bold"/>
                <a:ea typeface="Montserrat Classic Bold"/>
                <a:cs typeface="Montserrat Classic Bold"/>
                <a:sym typeface="Montserrat Classic Bold"/>
              </a:rPr>
              <a:t>The platform recommends spaces based on what customers like and need.</a:t>
            </a:r>
          </a:p>
          <a:p>
            <a:pPr algn="just" marL="555803" indent="-277901" lvl="1">
              <a:lnSpc>
                <a:spcPts val="3604"/>
              </a:lnSpc>
              <a:buFont typeface="Arial"/>
              <a:buChar char="•"/>
            </a:pPr>
            <a:r>
              <a:rPr lang="en-US" b="true" sz="2574">
                <a:solidFill>
                  <a:srgbClr val="2E2E2E"/>
                </a:solidFill>
                <a:latin typeface="Montserrat Classic Bold"/>
                <a:ea typeface="Montserrat Classic Bold"/>
                <a:cs typeface="Montserrat Classic Bold"/>
                <a:sym typeface="Montserrat Classic Bold"/>
              </a:rPr>
              <a:t>Gives smart recommendations, shows simple reports, and improves based on customer feedback to make the platform easy to use.</a:t>
            </a:r>
          </a:p>
          <a:p>
            <a:pPr algn="just">
              <a:lnSpc>
                <a:spcPts val="3604"/>
              </a:lnSpc>
            </a:pPr>
          </a:p>
        </p:txBody>
      </p:sp>
      <p:sp>
        <p:nvSpPr>
          <p:cNvPr name="TextBox 8" id="8"/>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2E2E2E"/>
                </a:solidFill>
                <a:latin typeface="Canva Sans"/>
                <a:ea typeface="Canva Sans"/>
                <a:cs typeface="Canva Sans"/>
                <a:sym typeface="Canva Sans"/>
              </a:rPr>
              <a:t>3</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8700" y="4452374"/>
            <a:ext cx="8568254" cy="3584678"/>
          </a:xfrm>
          <a:custGeom>
            <a:avLst/>
            <a:gdLst/>
            <a:ahLst/>
            <a:cxnLst/>
            <a:rect r="r" b="b" t="t" l="l"/>
            <a:pathLst>
              <a:path h="3584678" w="8568254">
                <a:moveTo>
                  <a:pt x="0" y="0"/>
                </a:moveTo>
                <a:lnTo>
                  <a:pt x="8568254" y="0"/>
                </a:lnTo>
                <a:lnTo>
                  <a:pt x="8568254" y="3584677"/>
                </a:lnTo>
                <a:lnTo>
                  <a:pt x="0" y="3584677"/>
                </a:lnTo>
                <a:lnTo>
                  <a:pt x="0" y="0"/>
                </a:lnTo>
                <a:close/>
              </a:path>
            </a:pathLst>
          </a:custGeom>
          <a:blipFill>
            <a:blip r:embed="rId2"/>
            <a:stretch>
              <a:fillRect l="0" t="0" r="0" b="0"/>
            </a:stretch>
          </a:blipFill>
        </p:spPr>
      </p:sp>
      <p:sp>
        <p:nvSpPr>
          <p:cNvPr name="Freeform 3" id="3"/>
          <p:cNvSpPr/>
          <p:nvPr/>
        </p:nvSpPr>
        <p:spPr>
          <a:xfrm flipH="false" flipV="false" rot="0">
            <a:off x="11395906" y="3970171"/>
            <a:ext cx="5354094" cy="6073866"/>
          </a:xfrm>
          <a:custGeom>
            <a:avLst/>
            <a:gdLst/>
            <a:ahLst/>
            <a:cxnLst/>
            <a:rect r="r" b="b" t="t" l="l"/>
            <a:pathLst>
              <a:path h="6073866" w="5354094">
                <a:moveTo>
                  <a:pt x="0" y="0"/>
                </a:moveTo>
                <a:lnTo>
                  <a:pt x="5354094" y="0"/>
                </a:lnTo>
                <a:lnTo>
                  <a:pt x="5354094" y="6073866"/>
                </a:lnTo>
                <a:lnTo>
                  <a:pt x="0" y="6073866"/>
                </a:lnTo>
                <a:lnTo>
                  <a:pt x="0" y="0"/>
                </a:lnTo>
                <a:close/>
              </a:path>
            </a:pathLst>
          </a:custGeom>
          <a:blipFill>
            <a:blip r:embed="rId3"/>
            <a:stretch>
              <a:fillRect l="0" t="0" r="0" b="0"/>
            </a:stretch>
          </a:blipFill>
        </p:spPr>
      </p:sp>
      <p:sp>
        <p:nvSpPr>
          <p:cNvPr name="TextBox 4" id="4"/>
          <p:cNvSpPr txBox="true"/>
          <p:nvPr/>
        </p:nvSpPr>
        <p:spPr>
          <a:xfrm rot="0">
            <a:off x="606798" y="1761886"/>
            <a:ext cx="15055418" cy="902335"/>
          </a:xfrm>
          <a:prstGeom prst="rect">
            <a:avLst/>
          </a:prstGeom>
        </p:spPr>
        <p:txBody>
          <a:bodyPr anchor="t" rtlCol="false" tIns="0" lIns="0" bIns="0" rIns="0">
            <a:spAutoFit/>
          </a:bodyPr>
          <a:lstStyle/>
          <a:p>
            <a:pPr algn="just">
              <a:lnSpc>
                <a:spcPts val="3680"/>
              </a:lnSpc>
            </a:pPr>
            <a:r>
              <a:rPr lang="en-US" b="true" sz="2300">
                <a:solidFill>
                  <a:srgbClr val="2E2E2E"/>
                </a:solidFill>
                <a:latin typeface="Montserrat Classic Bold"/>
                <a:ea typeface="Montserrat Classic Bold"/>
                <a:cs typeface="Montserrat Classic Bold"/>
                <a:sym typeface="Montserrat Classic Bold"/>
              </a:rPr>
              <a:t>Most Popular Spaces by Booking Frequency: </a:t>
            </a:r>
            <a:r>
              <a:rPr lang="en-US" sz="2300">
                <a:solidFill>
                  <a:srgbClr val="2E2E2E"/>
                </a:solidFill>
                <a:latin typeface="Montserrat Classic"/>
                <a:ea typeface="Montserrat Classic"/>
                <a:cs typeface="Montserrat Classic"/>
                <a:sym typeface="Montserrat Classic"/>
              </a:rPr>
              <a:t>This query identifies the most popular spaces by counting how often each space has been booked and ranks them accordingly.</a:t>
            </a:r>
          </a:p>
        </p:txBody>
      </p:sp>
      <p:sp>
        <p:nvSpPr>
          <p:cNvPr name="TextBox 5" id="5"/>
          <p:cNvSpPr txBox="true"/>
          <p:nvPr/>
        </p:nvSpPr>
        <p:spPr>
          <a:xfrm rot="0">
            <a:off x="1188565" y="687065"/>
            <a:ext cx="16070735" cy="788046"/>
          </a:xfrm>
          <a:prstGeom prst="rect">
            <a:avLst/>
          </a:prstGeom>
        </p:spPr>
        <p:txBody>
          <a:bodyPr anchor="t" rtlCol="false" tIns="0" lIns="0" bIns="0" rIns="0">
            <a:spAutoFit/>
          </a:bodyPr>
          <a:lstStyle/>
          <a:p>
            <a:pPr algn="l">
              <a:lnSpc>
                <a:spcPts val="5900"/>
              </a:lnSpc>
            </a:pPr>
            <a:r>
              <a:rPr lang="en-US" sz="5900" b="true">
                <a:solidFill>
                  <a:srgbClr val="004AAD"/>
                </a:solidFill>
                <a:latin typeface="Montserrat Classic Bold"/>
                <a:ea typeface="Montserrat Classic Bold"/>
                <a:cs typeface="Montserrat Classic Bold"/>
                <a:sym typeface="Montserrat Classic Bold"/>
              </a:rPr>
              <a:t>IMPORTANT DATA QUERIES AND REPORT</a:t>
            </a:r>
          </a:p>
        </p:txBody>
      </p:sp>
      <p:sp>
        <p:nvSpPr>
          <p:cNvPr name="TextBox 6" id="6"/>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2E2E2E"/>
                </a:solidFill>
                <a:latin typeface="Canva Sans"/>
                <a:ea typeface="Canva Sans"/>
                <a:cs typeface="Canva Sans"/>
                <a:sym typeface="Canva Sans"/>
              </a:rPr>
              <a:t>30</a:t>
            </a:r>
          </a:p>
        </p:txBody>
      </p:sp>
      <p:sp>
        <p:nvSpPr>
          <p:cNvPr name="TextBox 7" id="7"/>
          <p:cNvSpPr txBox="true"/>
          <p:nvPr/>
        </p:nvSpPr>
        <p:spPr>
          <a:xfrm rot="0">
            <a:off x="377622" y="3384664"/>
            <a:ext cx="13247172" cy="585507"/>
          </a:xfrm>
          <a:prstGeom prst="rect">
            <a:avLst/>
          </a:prstGeom>
        </p:spPr>
        <p:txBody>
          <a:bodyPr anchor="t" rtlCol="false" tIns="0" lIns="0" bIns="0" rIns="0">
            <a:spAutoFit/>
          </a:bodyPr>
          <a:lstStyle/>
          <a:p>
            <a:pPr algn="just">
              <a:lnSpc>
                <a:spcPts val="4959"/>
              </a:lnSpc>
            </a:pPr>
            <a:r>
              <a:rPr lang="en-US" sz="3099">
                <a:solidFill>
                  <a:srgbClr val="2E2E2E"/>
                </a:solidFill>
                <a:latin typeface="Montserrat Classic"/>
                <a:ea typeface="Montserrat Classic"/>
                <a:cs typeface="Montserrat Classic"/>
                <a:sym typeface="Montserrat Classic"/>
              </a:rPr>
              <a:t>Query:</a:t>
            </a:r>
          </a:p>
        </p:txBody>
      </p:sp>
      <p:sp>
        <p:nvSpPr>
          <p:cNvPr name="TextBox 8" id="8"/>
          <p:cNvSpPr txBox="true"/>
          <p:nvPr/>
        </p:nvSpPr>
        <p:spPr>
          <a:xfrm rot="0">
            <a:off x="8365914" y="3384664"/>
            <a:ext cx="5258880" cy="585507"/>
          </a:xfrm>
          <a:prstGeom prst="rect">
            <a:avLst/>
          </a:prstGeom>
        </p:spPr>
        <p:txBody>
          <a:bodyPr anchor="t" rtlCol="false" tIns="0" lIns="0" bIns="0" rIns="0">
            <a:spAutoFit/>
          </a:bodyPr>
          <a:lstStyle/>
          <a:p>
            <a:pPr algn="just">
              <a:lnSpc>
                <a:spcPts val="4959"/>
              </a:lnSpc>
            </a:pPr>
            <a:r>
              <a:rPr lang="en-US" sz="3099">
                <a:solidFill>
                  <a:srgbClr val="2E2E2E"/>
                </a:solidFill>
                <a:latin typeface="Montserrat Classic"/>
                <a:ea typeface="Montserrat Classic"/>
                <a:cs typeface="Montserrat Classic"/>
                <a:sym typeface="Montserrat Classic"/>
              </a:rPr>
              <a:t>Tabular Result:</a:t>
            </a: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563634" y="4446421"/>
            <a:ext cx="7382197" cy="2798368"/>
          </a:xfrm>
          <a:custGeom>
            <a:avLst/>
            <a:gdLst/>
            <a:ahLst/>
            <a:cxnLst/>
            <a:rect r="r" b="b" t="t" l="l"/>
            <a:pathLst>
              <a:path h="2798368" w="7382197">
                <a:moveTo>
                  <a:pt x="0" y="0"/>
                </a:moveTo>
                <a:lnTo>
                  <a:pt x="7382197" y="0"/>
                </a:lnTo>
                <a:lnTo>
                  <a:pt x="7382197" y="2798367"/>
                </a:lnTo>
                <a:lnTo>
                  <a:pt x="0" y="2798367"/>
                </a:lnTo>
                <a:lnTo>
                  <a:pt x="0" y="0"/>
                </a:lnTo>
                <a:close/>
              </a:path>
            </a:pathLst>
          </a:custGeom>
          <a:blipFill>
            <a:blip r:embed="rId2"/>
            <a:stretch>
              <a:fillRect l="0" t="0" r="0" b="0"/>
            </a:stretch>
          </a:blipFill>
        </p:spPr>
      </p:sp>
      <p:sp>
        <p:nvSpPr>
          <p:cNvPr name="Freeform 3" id="3"/>
          <p:cNvSpPr/>
          <p:nvPr/>
        </p:nvSpPr>
        <p:spPr>
          <a:xfrm flipH="false" flipV="false" rot="0">
            <a:off x="10977403" y="3970171"/>
            <a:ext cx="6376552" cy="5807803"/>
          </a:xfrm>
          <a:custGeom>
            <a:avLst/>
            <a:gdLst/>
            <a:ahLst/>
            <a:cxnLst/>
            <a:rect r="r" b="b" t="t" l="l"/>
            <a:pathLst>
              <a:path h="5807803" w="6376552">
                <a:moveTo>
                  <a:pt x="0" y="0"/>
                </a:moveTo>
                <a:lnTo>
                  <a:pt x="6376552" y="0"/>
                </a:lnTo>
                <a:lnTo>
                  <a:pt x="6376552" y="5807803"/>
                </a:lnTo>
                <a:lnTo>
                  <a:pt x="0" y="5807803"/>
                </a:lnTo>
                <a:lnTo>
                  <a:pt x="0" y="0"/>
                </a:lnTo>
                <a:close/>
              </a:path>
            </a:pathLst>
          </a:custGeom>
          <a:blipFill>
            <a:blip r:embed="rId3"/>
            <a:stretch>
              <a:fillRect l="0" t="0" r="0" b="0"/>
            </a:stretch>
          </a:blipFill>
        </p:spPr>
      </p:sp>
      <p:sp>
        <p:nvSpPr>
          <p:cNvPr name="TextBox 4" id="4"/>
          <p:cNvSpPr txBox="true"/>
          <p:nvPr/>
        </p:nvSpPr>
        <p:spPr>
          <a:xfrm rot="0">
            <a:off x="353892" y="1851523"/>
            <a:ext cx="15055418" cy="1351470"/>
          </a:xfrm>
          <a:prstGeom prst="rect">
            <a:avLst/>
          </a:prstGeom>
        </p:spPr>
        <p:txBody>
          <a:bodyPr anchor="t" rtlCol="false" tIns="0" lIns="0" bIns="0" rIns="0">
            <a:spAutoFit/>
          </a:bodyPr>
          <a:lstStyle/>
          <a:p>
            <a:pPr algn="just">
              <a:lnSpc>
                <a:spcPts val="3634"/>
              </a:lnSpc>
            </a:pPr>
            <a:r>
              <a:rPr lang="en-US" b="true" sz="2271">
                <a:solidFill>
                  <a:srgbClr val="2E2E2E"/>
                </a:solidFill>
                <a:latin typeface="Montserrat Classic Bold"/>
                <a:ea typeface="Montserrat Classic Bold"/>
                <a:cs typeface="Montserrat Classic Bold"/>
                <a:sym typeface="Montserrat Classic Bold"/>
              </a:rPr>
              <a:t>Recent</a:t>
            </a:r>
            <a:r>
              <a:rPr lang="en-US" b="true" sz="2271">
                <a:solidFill>
                  <a:srgbClr val="2E2E2E"/>
                </a:solidFill>
                <a:latin typeface="Montserrat Classic Bold"/>
                <a:ea typeface="Montserrat Classic Bold"/>
                <a:cs typeface="Montserrat Classic Bold"/>
                <a:sym typeface="Montserrat Classic Bold"/>
              </a:rPr>
              <a:t>ly listed space:</a:t>
            </a:r>
            <a:r>
              <a:rPr lang="en-US" sz="2271">
                <a:solidFill>
                  <a:srgbClr val="2E2E2E"/>
                </a:solidFill>
                <a:latin typeface="Montserrat Classic"/>
                <a:ea typeface="Montserrat Classic"/>
                <a:cs typeface="Montserrat Classic"/>
                <a:sym typeface="Montserrat Classic"/>
              </a:rPr>
              <a:t> This identifies the most recently listed spaces by filtering spaces based on the owner's name and the listing date, helping to track new space listings.</a:t>
            </a:r>
          </a:p>
          <a:p>
            <a:pPr algn="just">
              <a:lnSpc>
                <a:spcPts val="3634"/>
              </a:lnSpc>
            </a:pPr>
          </a:p>
        </p:txBody>
      </p:sp>
      <p:sp>
        <p:nvSpPr>
          <p:cNvPr name="TextBox 5" id="5"/>
          <p:cNvSpPr txBox="true"/>
          <p:nvPr/>
        </p:nvSpPr>
        <p:spPr>
          <a:xfrm rot="0">
            <a:off x="1283219" y="687065"/>
            <a:ext cx="16070735" cy="788046"/>
          </a:xfrm>
          <a:prstGeom prst="rect">
            <a:avLst/>
          </a:prstGeom>
        </p:spPr>
        <p:txBody>
          <a:bodyPr anchor="t" rtlCol="false" tIns="0" lIns="0" bIns="0" rIns="0">
            <a:spAutoFit/>
          </a:bodyPr>
          <a:lstStyle/>
          <a:p>
            <a:pPr algn="l">
              <a:lnSpc>
                <a:spcPts val="5900"/>
              </a:lnSpc>
            </a:pPr>
            <a:r>
              <a:rPr lang="en-US" b="true" sz="5900">
                <a:solidFill>
                  <a:srgbClr val="004AAD"/>
                </a:solidFill>
                <a:latin typeface="Montserrat Classic Bold"/>
                <a:ea typeface="Montserrat Classic Bold"/>
                <a:cs typeface="Montserrat Classic Bold"/>
                <a:sym typeface="Montserrat Classic Bold"/>
              </a:rPr>
              <a:t>IMPORTANT DATA QUERIES AND REPORT</a:t>
            </a:r>
          </a:p>
        </p:txBody>
      </p:sp>
      <p:sp>
        <p:nvSpPr>
          <p:cNvPr name="TextBox 6" id="6"/>
          <p:cNvSpPr txBox="true"/>
          <p:nvPr/>
        </p:nvSpPr>
        <p:spPr>
          <a:xfrm rot="0">
            <a:off x="17259300" y="9248775"/>
            <a:ext cx="288925" cy="311150"/>
          </a:xfrm>
          <a:prstGeom prst="rect">
            <a:avLst/>
          </a:prstGeom>
        </p:spPr>
        <p:txBody>
          <a:bodyPr anchor="t" rtlCol="false" tIns="0" lIns="0" bIns="0" rIns="0" wrap="none">
            <a:spAutoFit/>
          </a:bodyPr>
          <a:lstStyle/>
          <a:p>
            <a:pPr algn="ctr">
              <a:lnSpc>
                <a:spcPts val="839"/>
              </a:lnSpc>
              <a:spcBef>
                <a:spcPct val="0"/>
              </a:spcBef>
            </a:pPr>
            <a:r>
              <a:rPr lang="en-US" b="true" sz="600">
                <a:solidFill>
                  <a:srgbClr val="2E2E2E"/>
                </a:solidFill>
                <a:latin typeface="Montserrat Classic Bold"/>
                <a:ea typeface="Montserrat Classic Bold"/>
                <a:cs typeface="Montserrat Classic Bold"/>
                <a:sym typeface="Montserrat Classic Bold"/>
              </a:rPr>
              <a:t>31</a:t>
            </a:r>
          </a:p>
        </p:txBody>
      </p:sp>
      <p:sp>
        <p:nvSpPr>
          <p:cNvPr name="TextBox 7" id="7"/>
          <p:cNvSpPr txBox="true"/>
          <p:nvPr/>
        </p:nvSpPr>
        <p:spPr>
          <a:xfrm rot="0">
            <a:off x="353892" y="3384664"/>
            <a:ext cx="13247172" cy="585507"/>
          </a:xfrm>
          <a:prstGeom prst="rect">
            <a:avLst/>
          </a:prstGeom>
        </p:spPr>
        <p:txBody>
          <a:bodyPr anchor="t" rtlCol="false" tIns="0" lIns="0" bIns="0" rIns="0">
            <a:spAutoFit/>
          </a:bodyPr>
          <a:lstStyle/>
          <a:p>
            <a:pPr algn="just">
              <a:lnSpc>
                <a:spcPts val="4959"/>
              </a:lnSpc>
            </a:pPr>
            <a:r>
              <a:rPr lang="en-US" sz="3099">
                <a:solidFill>
                  <a:srgbClr val="2E2E2E"/>
                </a:solidFill>
                <a:latin typeface="Montserrat Classic"/>
                <a:ea typeface="Montserrat Classic"/>
                <a:cs typeface="Montserrat Classic"/>
                <a:sym typeface="Montserrat Classic"/>
              </a:rPr>
              <a:t>Query:</a:t>
            </a:r>
          </a:p>
        </p:txBody>
      </p:sp>
      <p:sp>
        <p:nvSpPr>
          <p:cNvPr name="TextBox 8" id="8"/>
          <p:cNvSpPr txBox="true"/>
          <p:nvPr/>
        </p:nvSpPr>
        <p:spPr>
          <a:xfrm rot="0">
            <a:off x="7881601" y="3310290"/>
            <a:ext cx="5258880" cy="585507"/>
          </a:xfrm>
          <a:prstGeom prst="rect">
            <a:avLst/>
          </a:prstGeom>
        </p:spPr>
        <p:txBody>
          <a:bodyPr anchor="t" rtlCol="false" tIns="0" lIns="0" bIns="0" rIns="0">
            <a:spAutoFit/>
          </a:bodyPr>
          <a:lstStyle/>
          <a:p>
            <a:pPr algn="just">
              <a:lnSpc>
                <a:spcPts val="4959"/>
              </a:lnSpc>
            </a:pPr>
            <a:r>
              <a:rPr lang="en-US" sz="3099">
                <a:solidFill>
                  <a:srgbClr val="2E2E2E"/>
                </a:solidFill>
                <a:latin typeface="Montserrat Classic"/>
                <a:ea typeface="Montserrat Classic"/>
                <a:cs typeface="Montserrat Classic"/>
                <a:sym typeface="Montserrat Classic"/>
              </a:rPr>
              <a:t>Tabular Result:</a:t>
            </a: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681442" y="4760162"/>
            <a:ext cx="8719134" cy="2405278"/>
          </a:xfrm>
          <a:custGeom>
            <a:avLst/>
            <a:gdLst/>
            <a:ahLst/>
            <a:cxnLst/>
            <a:rect r="r" b="b" t="t" l="l"/>
            <a:pathLst>
              <a:path h="2405278" w="8719134">
                <a:moveTo>
                  <a:pt x="0" y="0"/>
                </a:moveTo>
                <a:lnTo>
                  <a:pt x="8719134" y="0"/>
                </a:lnTo>
                <a:lnTo>
                  <a:pt x="8719134" y="2405278"/>
                </a:lnTo>
                <a:lnTo>
                  <a:pt x="0" y="2405278"/>
                </a:lnTo>
                <a:lnTo>
                  <a:pt x="0" y="0"/>
                </a:lnTo>
                <a:close/>
              </a:path>
            </a:pathLst>
          </a:custGeom>
          <a:blipFill>
            <a:blip r:embed="rId2"/>
            <a:stretch>
              <a:fillRect l="0" t="0" r="0" b="0"/>
            </a:stretch>
          </a:blipFill>
        </p:spPr>
      </p:sp>
      <p:sp>
        <p:nvSpPr>
          <p:cNvPr name="Freeform 3" id="3"/>
          <p:cNvSpPr/>
          <p:nvPr/>
        </p:nvSpPr>
        <p:spPr>
          <a:xfrm flipH="false" flipV="false" rot="0">
            <a:off x="10456641" y="4550612"/>
            <a:ext cx="6943947" cy="3497316"/>
          </a:xfrm>
          <a:custGeom>
            <a:avLst/>
            <a:gdLst/>
            <a:ahLst/>
            <a:cxnLst/>
            <a:rect r="r" b="b" t="t" l="l"/>
            <a:pathLst>
              <a:path h="3497316" w="6943947">
                <a:moveTo>
                  <a:pt x="0" y="0"/>
                </a:moveTo>
                <a:lnTo>
                  <a:pt x="6943947" y="0"/>
                </a:lnTo>
                <a:lnTo>
                  <a:pt x="6943947" y="3497316"/>
                </a:lnTo>
                <a:lnTo>
                  <a:pt x="0" y="3497316"/>
                </a:lnTo>
                <a:lnTo>
                  <a:pt x="0" y="0"/>
                </a:lnTo>
                <a:close/>
              </a:path>
            </a:pathLst>
          </a:custGeom>
          <a:blipFill>
            <a:blip r:embed="rId3"/>
            <a:stretch>
              <a:fillRect l="0" t="0" r="0" b="0"/>
            </a:stretch>
          </a:blipFill>
        </p:spPr>
      </p:sp>
      <p:sp>
        <p:nvSpPr>
          <p:cNvPr name="TextBox 4" id="4"/>
          <p:cNvSpPr txBox="true"/>
          <p:nvPr/>
        </p:nvSpPr>
        <p:spPr>
          <a:xfrm rot="0">
            <a:off x="681442" y="1917003"/>
            <a:ext cx="15055418" cy="1369060"/>
          </a:xfrm>
          <a:prstGeom prst="rect">
            <a:avLst/>
          </a:prstGeom>
        </p:spPr>
        <p:txBody>
          <a:bodyPr anchor="t" rtlCol="false" tIns="0" lIns="0" bIns="0" rIns="0">
            <a:spAutoFit/>
          </a:bodyPr>
          <a:lstStyle/>
          <a:p>
            <a:pPr algn="just">
              <a:lnSpc>
                <a:spcPts val="3680"/>
              </a:lnSpc>
            </a:pPr>
            <a:r>
              <a:rPr lang="en-US" sz="2300" b="true">
                <a:solidFill>
                  <a:srgbClr val="2E2E2E"/>
                </a:solidFill>
                <a:latin typeface="Montserrat Classic Bold"/>
                <a:ea typeface="Montserrat Classic Bold"/>
                <a:cs typeface="Montserrat Classic Bold"/>
                <a:sym typeface="Montserrat Classic Bold"/>
              </a:rPr>
              <a:t>Popular Booking Time Slots:</a:t>
            </a:r>
            <a:r>
              <a:rPr lang="en-US" sz="2300">
                <a:solidFill>
                  <a:srgbClr val="2E2E2E"/>
                </a:solidFill>
                <a:latin typeface="Montserrat Classic"/>
                <a:ea typeface="Montserrat Classic"/>
                <a:cs typeface="Montserrat Classic"/>
                <a:sym typeface="Montserrat Classic"/>
              </a:rPr>
              <a:t>  This query finds the most popular booking time slots by counting how often each time slot was booked.</a:t>
            </a:r>
          </a:p>
          <a:p>
            <a:pPr algn="just">
              <a:lnSpc>
                <a:spcPts val="3680"/>
              </a:lnSpc>
            </a:pPr>
          </a:p>
        </p:txBody>
      </p:sp>
      <p:sp>
        <p:nvSpPr>
          <p:cNvPr name="TextBox 5" id="5"/>
          <p:cNvSpPr txBox="true"/>
          <p:nvPr/>
        </p:nvSpPr>
        <p:spPr>
          <a:xfrm rot="0">
            <a:off x="1188565" y="960858"/>
            <a:ext cx="16070735" cy="788046"/>
          </a:xfrm>
          <a:prstGeom prst="rect">
            <a:avLst/>
          </a:prstGeom>
        </p:spPr>
        <p:txBody>
          <a:bodyPr anchor="t" rtlCol="false" tIns="0" lIns="0" bIns="0" rIns="0">
            <a:spAutoFit/>
          </a:bodyPr>
          <a:lstStyle/>
          <a:p>
            <a:pPr algn="l">
              <a:lnSpc>
                <a:spcPts val="5900"/>
              </a:lnSpc>
            </a:pPr>
            <a:r>
              <a:rPr lang="en-US" sz="5900" b="true">
                <a:solidFill>
                  <a:srgbClr val="004AAD"/>
                </a:solidFill>
                <a:latin typeface="Montserrat Classic Bold"/>
                <a:ea typeface="Montserrat Classic Bold"/>
                <a:cs typeface="Montserrat Classic Bold"/>
                <a:sym typeface="Montserrat Classic Bold"/>
              </a:rPr>
              <a:t>IMPORTANT DATA QUERIES AND REPORT</a:t>
            </a:r>
          </a:p>
        </p:txBody>
      </p:sp>
      <p:sp>
        <p:nvSpPr>
          <p:cNvPr name="TextBox 6" id="6"/>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2E2E2E"/>
                </a:solidFill>
                <a:latin typeface="Canva Sans"/>
                <a:ea typeface="Canva Sans"/>
                <a:cs typeface="Canva Sans"/>
                <a:sym typeface="Canva Sans"/>
              </a:rPr>
              <a:t>32</a:t>
            </a:r>
          </a:p>
        </p:txBody>
      </p:sp>
      <p:sp>
        <p:nvSpPr>
          <p:cNvPr name="TextBox 7" id="7"/>
          <p:cNvSpPr txBox="true"/>
          <p:nvPr/>
        </p:nvSpPr>
        <p:spPr>
          <a:xfrm rot="0">
            <a:off x="681442" y="3425586"/>
            <a:ext cx="13247172" cy="585507"/>
          </a:xfrm>
          <a:prstGeom prst="rect">
            <a:avLst/>
          </a:prstGeom>
        </p:spPr>
        <p:txBody>
          <a:bodyPr anchor="t" rtlCol="false" tIns="0" lIns="0" bIns="0" rIns="0">
            <a:spAutoFit/>
          </a:bodyPr>
          <a:lstStyle/>
          <a:p>
            <a:pPr algn="just">
              <a:lnSpc>
                <a:spcPts val="4959"/>
              </a:lnSpc>
            </a:pPr>
            <a:r>
              <a:rPr lang="en-US" sz="3099">
                <a:solidFill>
                  <a:srgbClr val="2E2E2E"/>
                </a:solidFill>
                <a:latin typeface="Montserrat Classic"/>
                <a:ea typeface="Montserrat Classic"/>
                <a:cs typeface="Montserrat Classic"/>
                <a:sym typeface="Montserrat Classic"/>
              </a:rPr>
              <a:t>Query:</a:t>
            </a:r>
          </a:p>
        </p:txBody>
      </p:sp>
      <p:sp>
        <p:nvSpPr>
          <p:cNvPr name="TextBox 8" id="8"/>
          <p:cNvSpPr txBox="true"/>
          <p:nvPr/>
        </p:nvSpPr>
        <p:spPr>
          <a:xfrm rot="0">
            <a:off x="8669734" y="3661190"/>
            <a:ext cx="5258880" cy="585507"/>
          </a:xfrm>
          <a:prstGeom prst="rect">
            <a:avLst/>
          </a:prstGeom>
        </p:spPr>
        <p:txBody>
          <a:bodyPr anchor="t" rtlCol="false" tIns="0" lIns="0" bIns="0" rIns="0">
            <a:spAutoFit/>
          </a:bodyPr>
          <a:lstStyle/>
          <a:p>
            <a:pPr algn="just">
              <a:lnSpc>
                <a:spcPts val="4959"/>
              </a:lnSpc>
            </a:pPr>
            <a:r>
              <a:rPr lang="en-US" sz="3099">
                <a:solidFill>
                  <a:srgbClr val="2E2E2E"/>
                </a:solidFill>
                <a:latin typeface="Montserrat Classic"/>
                <a:ea typeface="Montserrat Classic"/>
                <a:cs typeface="Montserrat Classic"/>
                <a:sym typeface="Montserrat Classic"/>
              </a:rPr>
              <a:t>Tabular Result:</a:t>
            </a:r>
          </a:p>
        </p:txBody>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2838204" y="465325"/>
            <a:ext cx="12611593" cy="788046"/>
          </a:xfrm>
          <a:prstGeom prst="rect">
            <a:avLst/>
          </a:prstGeom>
        </p:spPr>
        <p:txBody>
          <a:bodyPr anchor="t" rtlCol="false" tIns="0" lIns="0" bIns="0" rIns="0">
            <a:spAutoFit/>
          </a:bodyPr>
          <a:lstStyle/>
          <a:p>
            <a:pPr algn="l">
              <a:lnSpc>
                <a:spcPts val="5900"/>
              </a:lnSpc>
            </a:pPr>
            <a:r>
              <a:rPr lang="en-US" sz="5900" b="true">
                <a:solidFill>
                  <a:srgbClr val="004AAD"/>
                </a:solidFill>
                <a:latin typeface="Montserrat Classic Bold"/>
                <a:ea typeface="Montserrat Classic Bold"/>
                <a:cs typeface="Montserrat Classic Bold"/>
                <a:sym typeface="Montserrat Classic Bold"/>
              </a:rPr>
              <a:t>COMPARISON AND CONCLUSION</a:t>
            </a:r>
          </a:p>
        </p:txBody>
      </p:sp>
      <p:sp>
        <p:nvSpPr>
          <p:cNvPr name="TextBox 3" id="3"/>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2E2E2E"/>
                </a:solidFill>
                <a:latin typeface="Canva Sans"/>
                <a:ea typeface="Canva Sans"/>
                <a:cs typeface="Canva Sans"/>
                <a:sym typeface="Canva Sans"/>
              </a:rPr>
              <a:t>33</a:t>
            </a:r>
          </a:p>
        </p:txBody>
      </p:sp>
      <p:sp>
        <p:nvSpPr>
          <p:cNvPr name="Freeform 4" id="4"/>
          <p:cNvSpPr/>
          <p:nvPr/>
        </p:nvSpPr>
        <p:spPr>
          <a:xfrm flipH="false" flipV="false" rot="3525861">
            <a:off x="19718132" y="4423975"/>
            <a:ext cx="13709384" cy="13709384"/>
          </a:xfrm>
          <a:custGeom>
            <a:avLst/>
            <a:gdLst/>
            <a:ahLst/>
            <a:cxnLst/>
            <a:rect r="r" b="b" t="t" l="l"/>
            <a:pathLst>
              <a:path h="13709384" w="13709384">
                <a:moveTo>
                  <a:pt x="0" y="0"/>
                </a:moveTo>
                <a:lnTo>
                  <a:pt x="13709385" y="0"/>
                </a:lnTo>
                <a:lnTo>
                  <a:pt x="13709385" y="13709384"/>
                </a:lnTo>
                <a:lnTo>
                  <a:pt x="0" y="13709384"/>
                </a:lnTo>
                <a:lnTo>
                  <a:pt x="0" y="0"/>
                </a:lnTo>
                <a:close/>
              </a:path>
            </a:pathLst>
          </a:custGeom>
          <a:blipFill>
            <a:blip r:embed="rId2">
              <a:alphaModFix amt="35000"/>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2085749">
            <a:off x="12565976" y="-8824846"/>
            <a:ext cx="14345355" cy="14345355"/>
          </a:xfrm>
          <a:custGeom>
            <a:avLst/>
            <a:gdLst/>
            <a:ahLst/>
            <a:cxnLst/>
            <a:rect r="r" b="b" t="t" l="l"/>
            <a:pathLst>
              <a:path h="14345355" w="14345355">
                <a:moveTo>
                  <a:pt x="0" y="0"/>
                </a:moveTo>
                <a:lnTo>
                  <a:pt x="14345355" y="0"/>
                </a:lnTo>
                <a:lnTo>
                  <a:pt x="14345355" y="14345355"/>
                </a:lnTo>
                <a:lnTo>
                  <a:pt x="0" y="14345355"/>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0" r="0" b="0"/>
            </a:stretch>
          </a:blipFill>
        </p:spPr>
      </p:sp>
      <p:graphicFrame>
        <p:nvGraphicFramePr>
          <p:cNvPr name="Table 6" id="6"/>
          <p:cNvGraphicFramePr>
            <a:graphicFrameLocks noGrp="true"/>
          </p:cNvGraphicFramePr>
          <p:nvPr/>
        </p:nvGraphicFramePr>
        <p:xfrm>
          <a:off x="2080446" y="1508367"/>
          <a:ext cx="14481892" cy="6276975"/>
        </p:xfrm>
        <a:graphic>
          <a:graphicData uri="http://schemas.openxmlformats.org/drawingml/2006/table">
            <a:tbl>
              <a:tblPr/>
              <a:tblGrid>
                <a:gridCol w="2786780"/>
                <a:gridCol w="3942869"/>
                <a:gridCol w="4320771"/>
                <a:gridCol w="3431471"/>
              </a:tblGrid>
              <a:tr h="1322477">
                <a:tc>
                  <a:txBody>
                    <a:bodyPr anchor="t" rtlCol="false"/>
                    <a:lstStyle/>
                    <a:p>
                      <a:pPr algn="ctr">
                        <a:lnSpc>
                          <a:spcPts val="6299"/>
                        </a:lnSpc>
                        <a:defRPr/>
                      </a:pPr>
                      <a:r>
                        <a:rPr lang="en-US" sz="4500" b="true">
                          <a:solidFill>
                            <a:srgbClr val="000000"/>
                          </a:solidFill>
                          <a:latin typeface="Canva Sans Bold"/>
                          <a:ea typeface="Canva Sans Bold"/>
                          <a:cs typeface="Canva Sans Bold"/>
                          <a:sym typeface="Canva Sans Bold"/>
                        </a:rPr>
                        <a:t>Model</a:t>
                      </a:r>
                      <a:endParaRPr lang="en-US" sz="1100"/>
                    </a:p>
                  </a:txBody>
                  <a:tcPr marL="190500" marR="190500" marT="190500" marB="190500" anchor="ctr">
                    <a:lnL cmpd="sng" algn="ctr" cap="flat" w="38100">
                      <a:solidFill>
                        <a:srgbClr val="FFD699"/>
                      </a:solidFill>
                      <a:prstDash val="solid"/>
                      <a:round/>
                      <a:headEnd type="none" w="med" len="med"/>
                      <a:tailEnd type="none" w="med" len="med"/>
                    </a:lnL>
                    <a:lnR cmpd="sng" algn="ctr" cap="flat" w="38100">
                      <a:solidFill>
                        <a:srgbClr val="FFD699"/>
                      </a:solidFill>
                      <a:prstDash val="solid"/>
                      <a:round/>
                      <a:headEnd type="none" w="med" len="med"/>
                      <a:tailEnd type="none" w="med" len="med"/>
                    </a:lnR>
                    <a:lnT cmpd="sng" algn="ctr" cap="flat" w="38100">
                      <a:solidFill>
                        <a:srgbClr val="FFD699"/>
                      </a:solidFill>
                      <a:prstDash val="solid"/>
                      <a:round/>
                      <a:headEnd type="none" w="med" len="med"/>
                      <a:tailEnd type="none" w="med" len="med"/>
                    </a:lnT>
                    <a:lnB cmpd="sng" algn="ctr" cap="flat" w="38100">
                      <a:solidFill>
                        <a:srgbClr val="FFD699"/>
                      </a:solidFill>
                      <a:prstDash val="solid"/>
                      <a:round/>
                      <a:headEnd type="none" w="med" len="med"/>
                      <a:tailEnd type="none" w="med" len="med"/>
                    </a:lnB>
                    <a:solidFill>
                      <a:srgbClr val="FFEBCD"/>
                    </a:solidFill>
                  </a:tcPr>
                </a:tc>
                <a:tc>
                  <a:txBody>
                    <a:bodyPr anchor="t" rtlCol="false"/>
                    <a:lstStyle/>
                    <a:p>
                      <a:pPr algn="ctr">
                        <a:lnSpc>
                          <a:spcPts val="6299"/>
                        </a:lnSpc>
                        <a:defRPr/>
                      </a:pPr>
                      <a:r>
                        <a:rPr lang="en-US" sz="4500" b="true">
                          <a:solidFill>
                            <a:srgbClr val="000000"/>
                          </a:solidFill>
                          <a:latin typeface="Canva Sans Bold"/>
                          <a:ea typeface="Canva Sans Bold"/>
                          <a:cs typeface="Canva Sans Bold"/>
                          <a:sym typeface="Canva Sans Bold"/>
                        </a:rPr>
                        <a:t>Benefit</a:t>
                      </a:r>
                      <a:endParaRPr lang="en-US" sz="1100"/>
                    </a:p>
                  </a:txBody>
                  <a:tcPr marL="190500" marR="190500" marT="190500" marB="190500" anchor="ctr">
                    <a:lnL cmpd="sng" algn="ctr" cap="flat" w="38100">
                      <a:solidFill>
                        <a:srgbClr val="FFD699"/>
                      </a:solidFill>
                      <a:prstDash val="solid"/>
                      <a:round/>
                      <a:headEnd type="none" w="med" len="med"/>
                      <a:tailEnd type="none" w="med" len="med"/>
                    </a:lnL>
                    <a:lnR cmpd="sng" algn="ctr" cap="flat" w="38100">
                      <a:solidFill>
                        <a:srgbClr val="FFD699"/>
                      </a:solidFill>
                      <a:prstDash val="solid"/>
                      <a:round/>
                      <a:headEnd type="none" w="med" len="med"/>
                      <a:tailEnd type="none" w="med" len="med"/>
                    </a:lnR>
                    <a:lnT cmpd="sng" algn="ctr" cap="flat" w="38100">
                      <a:solidFill>
                        <a:srgbClr val="FFD699"/>
                      </a:solidFill>
                      <a:prstDash val="solid"/>
                      <a:round/>
                      <a:headEnd type="none" w="med" len="med"/>
                      <a:tailEnd type="none" w="med" len="med"/>
                    </a:lnT>
                    <a:lnB cmpd="sng" algn="ctr" cap="flat" w="38100">
                      <a:solidFill>
                        <a:srgbClr val="FFD699"/>
                      </a:solidFill>
                      <a:prstDash val="solid"/>
                      <a:round/>
                      <a:headEnd type="none" w="med" len="med"/>
                      <a:tailEnd type="none" w="med" len="med"/>
                    </a:lnB>
                    <a:solidFill>
                      <a:srgbClr val="FFEBCD"/>
                    </a:solidFill>
                  </a:tcPr>
                </a:tc>
                <a:tc>
                  <a:txBody>
                    <a:bodyPr anchor="t" rtlCol="false"/>
                    <a:lstStyle/>
                    <a:p>
                      <a:pPr algn="ctr">
                        <a:lnSpc>
                          <a:spcPts val="6299"/>
                        </a:lnSpc>
                        <a:defRPr/>
                      </a:pPr>
                      <a:r>
                        <a:rPr lang="en-US" sz="4500" b="true">
                          <a:solidFill>
                            <a:srgbClr val="000000"/>
                          </a:solidFill>
                          <a:latin typeface="Canva Sans Bold"/>
                          <a:ea typeface="Canva Sans Bold"/>
                          <a:cs typeface="Canva Sans Bold"/>
                          <a:sym typeface="Canva Sans Bold"/>
                        </a:rPr>
                        <a:t>Drawback</a:t>
                      </a:r>
                      <a:endParaRPr lang="en-US" sz="1100"/>
                    </a:p>
                  </a:txBody>
                  <a:tcPr marL="190500" marR="190500" marT="190500" marB="190500" anchor="ctr">
                    <a:lnL cmpd="sng" algn="ctr" cap="flat" w="38100">
                      <a:solidFill>
                        <a:srgbClr val="FFD699"/>
                      </a:solidFill>
                      <a:prstDash val="solid"/>
                      <a:round/>
                      <a:headEnd type="none" w="med" len="med"/>
                      <a:tailEnd type="none" w="med" len="med"/>
                    </a:lnL>
                    <a:lnR cmpd="sng" algn="ctr" cap="flat" w="38100">
                      <a:solidFill>
                        <a:srgbClr val="FFD699"/>
                      </a:solidFill>
                      <a:prstDash val="solid"/>
                      <a:round/>
                      <a:headEnd type="none" w="med" len="med"/>
                      <a:tailEnd type="none" w="med" len="med"/>
                    </a:lnR>
                    <a:lnT cmpd="sng" algn="ctr" cap="flat" w="38100">
                      <a:solidFill>
                        <a:srgbClr val="FFD699"/>
                      </a:solidFill>
                      <a:prstDash val="solid"/>
                      <a:round/>
                      <a:headEnd type="none" w="med" len="med"/>
                      <a:tailEnd type="none" w="med" len="med"/>
                    </a:lnT>
                    <a:lnB cmpd="sng" algn="ctr" cap="flat" w="38100">
                      <a:solidFill>
                        <a:srgbClr val="FFD699"/>
                      </a:solidFill>
                      <a:prstDash val="solid"/>
                      <a:round/>
                      <a:headEnd type="none" w="med" len="med"/>
                      <a:tailEnd type="none" w="med" len="med"/>
                    </a:lnB>
                    <a:solidFill>
                      <a:srgbClr val="FFEBCD"/>
                    </a:solidFill>
                  </a:tcPr>
                </a:tc>
                <a:tc>
                  <a:txBody>
                    <a:bodyPr anchor="t" rtlCol="false"/>
                    <a:lstStyle/>
                    <a:p>
                      <a:pPr algn="ctr">
                        <a:lnSpc>
                          <a:spcPts val="6299"/>
                        </a:lnSpc>
                        <a:defRPr/>
                      </a:pPr>
                      <a:r>
                        <a:rPr lang="en-US" sz="4500" b="true">
                          <a:solidFill>
                            <a:srgbClr val="000000"/>
                          </a:solidFill>
                          <a:latin typeface="Canva Sans Bold"/>
                          <a:ea typeface="Canva Sans Bold"/>
                          <a:cs typeface="Canva Sans Bold"/>
                          <a:sym typeface="Canva Sans Bold"/>
                        </a:rPr>
                        <a:t>Use Cases</a:t>
                      </a:r>
                      <a:endParaRPr lang="en-US" sz="1100"/>
                    </a:p>
                  </a:txBody>
                  <a:tcPr marL="190500" marR="190500" marT="190500" marB="190500" anchor="ctr">
                    <a:lnL cmpd="sng" algn="ctr" cap="flat" w="38100">
                      <a:solidFill>
                        <a:srgbClr val="FFD699"/>
                      </a:solidFill>
                      <a:prstDash val="solid"/>
                      <a:round/>
                      <a:headEnd type="none" w="med" len="med"/>
                      <a:tailEnd type="none" w="med" len="med"/>
                    </a:lnL>
                    <a:lnR cmpd="sng" algn="ctr" cap="flat" w="38100">
                      <a:solidFill>
                        <a:srgbClr val="FFD699"/>
                      </a:solidFill>
                      <a:prstDash val="solid"/>
                      <a:round/>
                      <a:headEnd type="none" w="med" len="med"/>
                      <a:tailEnd type="none" w="med" len="med"/>
                    </a:lnR>
                    <a:lnT cmpd="sng" algn="ctr" cap="flat" w="38100">
                      <a:solidFill>
                        <a:srgbClr val="FFD699"/>
                      </a:solidFill>
                      <a:prstDash val="solid"/>
                      <a:round/>
                      <a:headEnd type="none" w="med" len="med"/>
                      <a:tailEnd type="none" w="med" len="med"/>
                    </a:lnT>
                    <a:lnB cmpd="sng" algn="ctr" cap="flat" w="38100">
                      <a:solidFill>
                        <a:srgbClr val="FFD699"/>
                      </a:solidFill>
                      <a:prstDash val="solid"/>
                      <a:round/>
                      <a:headEnd type="none" w="med" len="med"/>
                      <a:tailEnd type="none" w="med" len="med"/>
                    </a:lnB>
                    <a:solidFill>
                      <a:srgbClr val="FFEBCD"/>
                    </a:solidFill>
                  </a:tcPr>
                </a:tc>
              </a:tr>
              <a:tr h="1881321">
                <a:tc>
                  <a:txBody>
                    <a:bodyPr anchor="t" rtlCol="false"/>
                    <a:lstStyle/>
                    <a:p>
                      <a:pPr algn="ctr">
                        <a:lnSpc>
                          <a:spcPts val="4200"/>
                        </a:lnSpc>
                        <a:defRPr/>
                      </a:pPr>
                      <a:r>
                        <a:rPr lang="en-US" sz="3000" b="true">
                          <a:solidFill>
                            <a:srgbClr val="000000"/>
                          </a:solidFill>
                          <a:latin typeface="Canva Sans Bold"/>
                          <a:ea typeface="Canva Sans Bold"/>
                          <a:cs typeface="Canva Sans Bold"/>
                          <a:sym typeface="Canva Sans Bold"/>
                        </a:rPr>
                        <a:t>Relational</a:t>
                      </a:r>
                      <a:endParaRPr lang="en-US" sz="1100"/>
                    </a:p>
                  </a:txBody>
                  <a:tcPr marL="190500" marR="190500" marT="190500" marB="190500" anchor="ctr">
                    <a:lnL cmpd="sng" algn="ctr" cap="flat" w="38100">
                      <a:solidFill>
                        <a:srgbClr val="FFD699"/>
                      </a:solidFill>
                      <a:prstDash val="solid"/>
                      <a:round/>
                      <a:headEnd type="none" w="med" len="med"/>
                      <a:tailEnd type="none" w="med" len="med"/>
                    </a:lnL>
                    <a:lnR cmpd="sng" algn="ctr" cap="flat" w="38100">
                      <a:solidFill>
                        <a:srgbClr val="FFD699"/>
                      </a:solidFill>
                      <a:prstDash val="solid"/>
                      <a:round/>
                      <a:headEnd type="none" w="med" len="med"/>
                      <a:tailEnd type="none" w="med" len="med"/>
                    </a:lnR>
                    <a:lnT cmpd="sng" algn="ctr" cap="flat" w="38100">
                      <a:solidFill>
                        <a:srgbClr val="FFD699"/>
                      </a:solidFill>
                      <a:prstDash val="solid"/>
                      <a:round/>
                      <a:headEnd type="none" w="med" len="med"/>
                      <a:tailEnd type="none" w="med" len="med"/>
                    </a:lnT>
                    <a:lnB cmpd="sng" algn="ctr" cap="flat" w="38100">
                      <a:solidFill>
                        <a:srgbClr val="FFD699"/>
                      </a:solidFill>
                      <a:prstDash val="solid"/>
                      <a:round/>
                      <a:headEnd type="none" w="med" len="med"/>
                      <a:tailEnd type="none" w="med" len="med"/>
                    </a:lnB>
                  </a:tcPr>
                </a:tc>
                <a:tc>
                  <a:txBody>
                    <a:bodyPr anchor="t" rtlCol="false"/>
                    <a:lstStyle/>
                    <a:p>
                      <a:pPr algn="ctr">
                        <a:lnSpc>
                          <a:spcPts val="2800"/>
                        </a:lnSpc>
                        <a:defRPr/>
                      </a:pPr>
                      <a:r>
                        <a:rPr lang="en-US" sz="2000" b="true">
                          <a:solidFill>
                            <a:srgbClr val="000000"/>
                          </a:solidFill>
                          <a:latin typeface="Canva Sans Bold"/>
                          <a:ea typeface="Canva Sans Bold"/>
                          <a:cs typeface="Canva Sans Bold"/>
                          <a:sym typeface="Canva Sans Bold"/>
                        </a:rPr>
                        <a:t>Good for transactions (booking, payment)</a:t>
                      </a:r>
                      <a:endParaRPr lang="en-US" sz="1100"/>
                    </a:p>
                  </a:txBody>
                  <a:tcPr marL="190500" marR="190500" marT="190500" marB="190500" anchor="ctr">
                    <a:lnL cmpd="sng" algn="ctr" cap="flat" w="38100">
                      <a:solidFill>
                        <a:srgbClr val="FFD699"/>
                      </a:solidFill>
                      <a:prstDash val="solid"/>
                      <a:round/>
                      <a:headEnd type="none" w="med" len="med"/>
                      <a:tailEnd type="none" w="med" len="med"/>
                    </a:lnL>
                    <a:lnR cmpd="sng" algn="ctr" cap="flat" w="38100">
                      <a:solidFill>
                        <a:srgbClr val="FFD699"/>
                      </a:solidFill>
                      <a:prstDash val="solid"/>
                      <a:round/>
                      <a:headEnd type="none" w="med" len="med"/>
                      <a:tailEnd type="none" w="med" len="med"/>
                    </a:lnR>
                    <a:lnT cmpd="sng" algn="ctr" cap="flat" w="38100">
                      <a:solidFill>
                        <a:srgbClr val="FFD699"/>
                      </a:solidFill>
                      <a:prstDash val="solid"/>
                      <a:round/>
                      <a:headEnd type="none" w="med" len="med"/>
                      <a:tailEnd type="none" w="med" len="med"/>
                    </a:lnT>
                    <a:lnB cmpd="sng" algn="ctr" cap="flat" w="38100">
                      <a:solidFill>
                        <a:srgbClr val="FFD699"/>
                      </a:solidFill>
                      <a:prstDash val="solid"/>
                      <a:round/>
                      <a:headEnd type="none" w="med" len="med"/>
                      <a:tailEnd type="none" w="med" len="med"/>
                    </a:lnB>
                  </a:tcPr>
                </a:tc>
                <a:tc>
                  <a:txBody>
                    <a:bodyPr anchor="t" rtlCol="false"/>
                    <a:lstStyle/>
                    <a:p>
                      <a:pPr algn="ctr">
                        <a:lnSpc>
                          <a:spcPts val="2800"/>
                        </a:lnSpc>
                        <a:defRPr/>
                      </a:pPr>
                      <a:r>
                        <a:rPr lang="en-US" sz="2000" b="true">
                          <a:solidFill>
                            <a:srgbClr val="000000"/>
                          </a:solidFill>
                          <a:latin typeface="Canva Sans Bold"/>
                          <a:ea typeface="Canva Sans Bold"/>
                          <a:cs typeface="Canva Sans Bold"/>
                          <a:sym typeface="Canva Sans Bold"/>
                        </a:rPr>
                        <a:t>Difficult to store semi-structured information such as space and facilities</a:t>
                      </a:r>
                      <a:endParaRPr lang="en-US" sz="1100"/>
                    </a:p>
                  </a:txBody>
                  <a:tcPr marL="190500" marR="190500" marT="190500" marB="190500" anchor="ctr">
                    <a:lnL cmpd="sng" algn="ctr" cap="flat" w="38100">
                      <a:solidFill>
                        <a:srgbClr val="FFD699"/>
                      </a:solidFill>
                      <a:prstDash val="solid"/>
                      <a:round/>
                      <a:headEnd type="none" w="med" len="med"/>
                      <a:tailEnd type="none" w="med" len="med"/>
                    </a:lnL>
                    <a:lnR cmpd="sng" algn="ctr" cap="flat" w="38100">
                      <a:solidFill>
                        <a:srgbClr val="FFD699"/>
                      </a:solidFill>
                      <a:prstDash val="solid"/>
                      <a:round/>
                      <a:headEnd type="none" w="med" len="med"/>
                      <a:tailEnd type="none" w="med" len="med"/>
                    </a:lnR>
                    <a:lnT cmpd="sng" algn="ctr" cap="flat" w="38100">
                      <a:solidFill>
                        <a:srgbClr val="FFD699"/>
                      </a:solidFill>
                      <a:prstDash val="solid"/>
                      <a:round/>
                      <a:headEnd type="none" w="med" len="med"/>
                      <a:tailEnd type="none" w="med" len="med"/>
                    </a:lnT>
                    <a:lnB cmpd="sng" algn="ctr" cap="flat" w="38100">
                      <a:solidFill>
                        <a:srgbClr val="FFD699"/>
                      </a:solidFill>
                      <a:prstDash val="solid"/>
                      <a:round/>
                      <a:headEnd type="none" w="med" len="med"/>
                      <a:tailEnd type="none" w="med" len="med"/>
                    </a:lnB>
                  </a:tcPr>
                </a:tc>
                <a:tc>
                  <a:txBody>
                    <a:bodyPr anchor="t" rtlCol="false"/>
                    <a:lstStyle/>
                    <a:p>
                      <a:pPr algn="ctr">
                        <a:lnSpc>
                          <a:spcPts val="2800"/>
                        </a:lnSpc>
                        <a:defRPr/>
                      </a:pPr>
                      <a:r>
                        <a:rPr lang="en-US" sz="2000" b="true">
                          <a:solidFill>
                            <a:srgbClr val="000000"/>
                          </a:solidFill>
                          <a:latin typeface="Canva Sans Bold"/>
                          <a:ea typeface="Canva Sans Bold"/>
                          <a:cs typeface="Canva Sans Bold"/>
                          <a:sym typeface="Canva Sans Bold"/>
                        </a:rPr>
                        <a:t>Booking and Payment</a:t>
                      </a:r>
                      <a:endParaRPr lang="en-US" sz="1100"/>
                    </a:p>
                  </a:txBody>
                  <a:tcPr marL="190500" marR="190500" marT="190500" marB="190500" anchor="ctr">
                    <a:lnL cmpd="sng" algn="ctr" cap="flat" w="38100">
                      <a:solidFill>
                        <a:srgbClr val="FFD699"/>
                      </a:solidFill>
                      <a:prstDash val="solid"/>
                      <a:round/>
                      <a:headEnd type="none" w="med" len="med"/>
                      <a:tailEnd type="none" w="med" len="med"/>
                    </a:lnL>
                    <a:lnR cmpd="sng" algn="ctr" cap="flat" w="38100">
                      <a:solidFill>
                        <a:srgbClr val="FFD699"/>
                      </a:solidFill>
                      <a:prstDash val="solid"/>
                      <a:round/>
                      <a:headEnd type="none" w="med" len="med"/>
                      <a:tailEnd type="none" w="med" len="med"/>
                    </a:lnR>
                    <a:lnT cmpd="sng" algn="ctr" cap="flat" w="38100">
                      <a:solidFill>
                        <a:srgbClr val="FFD699"/>
                      </a:solidFill>
                      <a:prstDash val="solid"/>
                      <a:round/>
                      <a:headEnd type="none" w="med" len="med"/>
                      <a:tailEnd type="none" w="med" len="med"/>
                    </a:lnT>
                    <a:lnB cmpd="sng" algn="ctr" cap="flat" w="38100">
                      <a:solidFill>
                        <a:srgbClr val="FFD699"/>
                      </a:solidFill>
                      <a:prstDash val="solid"/>
                      <a:round/>
                      <a:headEnd type="none" w="med" len="med"/>
                      <a:tailEnd type="none" w="med" len="med"/>
                    </a:lnB>
                  </a:tcPr>
                </a:tc>
              </a:tr>
              <a:tr h="1894448">
                <a:tc>
                  <a:txBody>
                    <a:bodyPr anchor="t" rtlCol="false"/>
                    <a:lstStyle/>
                    <a:p>
                      <a:pPr algn="ctr">
                        <a:lnSpc>
                          <a:spcPts val="4200"/>
                        </a:lnSpc>
                        <a:defRPr/>
                      </a:pPr>
                      <a:r>
                        <a:rPr lang="en-US" sz="3000" b="true">
                          <a:solidFill>
                            <a:srgbClr val="000000"/>
                          </a:solidFill>
                          <a:latin typeface="Canva Sans Bold"/>
                          <a:ea typeface="Canva Sans Bold"/>
                          <a:cs typeface="Canva Sans Bold"/>
                          <a:sym typeface="Canva Sans Bold"/>
                        </a:rPr>
                        <a:t>Document</a:t>
                      </a:r>
                      <a:endParaRPr lang="en-US" sz="1100"/>
                    </a:p>
                  </a:txBody>
                  <a:tcPr marL="190500" marR="190500" marT="190500" marB="190500" anchor="ctr">
                    <a:lnL cmpd="sng" algn="ctr" cap="flat" w="38100">
                      <a:solidFill>
                        <a:srgbClr val="FFD699"/>
                      </a:solidFill>
                      <a:prstDash val="solid"/>
                      <a:round/>
                      <a:headEnd type="none" w="med" len="med"/>
                      <a:tailEnd type="none" w="med" len="med"/>
                    </a:lnL>
                    <a:lnR cmpd="sng" algn="ctr" cap="flat" w="38100">
                      <a:solidFill>
                        <a:srgbClr val="FFD699"/>
                      </a:solidFill>
                      <a:prstDash val="solid"/>
                      <a:round/>
                      <a:headEnd type="none" w="med" len="med"/>
                      <a:tailEnd type="none" w="med" len="med"/>
                    </a:lnR>
                    <a:lnT cmpd="sng" algn="ctr" cap="flat" w="38100">
                      <a:solidFill>
                        <a:srgbClr val="FFD699"/>
                      </a:solidFill>
                      <a:prstDash val="solid"/>
                      <a:round/>
                      <a:headEnd type="none" w="med" len="med"/>
                      <a:tailEnd type="none" w="med" len="med"/>
                    </a:lnT>
                    <a:lnB cmpd="sng" algn="ctr" cap="flat" w="38100">
                      <a:solidFill>
                        <a:srgbClr val="FFD699"/>
                      </a:solidFill>
                      <a:prstDash val="solid"/>
                      <a:round/>
                      <a:headEnd type="none" w="med" len="med"/>
                      <a:tailEnd type="none" w="med" len="med"/>
                    </a:lnB>
                  </a:tcPr>
                </a:tc>
                <a:tc>
                  <a:txBody>
                    <a:bodyPr anchor="t" rtlCol="false"/>
                    <a:lstStyle/>
                    <a:p>
                      <a:pPr algn="ctr">
                        <a:lnSpc>
                          <a:spcPts val="2800"/>
                        </a:lnSpc>
                        <a:defRPr/>
                      </a:pPr>
                      <a:r>
                        <a:rPr lang="en-US" sz="2000" b="true">
                          <a:solidFill>
                            <a:srgbClr val="000000"/>
                          </a:solidFill>
                          <a:latin typeface="Canva Sans Bold"/>
                          <a:ea typeface="Canva Sans Bold"/>
                          <a:cs typeface="Canva Sans Bold"/>
                          <a:sym typeface="Canva Sans Bold"/>
                        </a:rPr>
                        <a:t>Fast Retrieval using a single document</a:t>
                      </a:r>
                      <a:endParaRPr lang="en-US" sz="1100"/>
                    </a:p>
                  </a:txBody>
                  <a:tcPr marL="190500" marR="190500" marT="190500" marB="190500" anchor="ctr">
                    <a:lnL cmpd="sng" algn="ctr" cap="flat" w="38100">
                      <a:solidFill>
                        <a:srgbClr val="FFD699"/>
                      </a:solidFill>
                      <a:prstDash val="solid"/>
                      <a:round/>
                      <a:headEnd type="none" w="med" len="med"/>
                      <a:tailEnd type="none" w="med" len="med"/>
                    </a:lnL>
                    <a:lnR cmpd="sng" algn="ctr" cap="flat" w="38100">
                      <a:solidFill>
                        <a:srgbClr val="FFD699"/>
                      </a:solidFill>
                      <a:prstDash val="solid"/>
                      <a:round/>
                      <a:headEnd type="none" w="med" len="med"/>
                      <a:tailEnd type="none" w="med" len="med"/>
                    </a:lnR>
                    <a:lnT cmpd="sng" algn="ctr" cap="flat" w="38100">
                      <a:solidFill>
                        <a:srgbClr val="FFD699"/>
                      </a:solidFill>
                      <a:prstDash val="solid"/>
                      <a:round/>
                      <a:headEnd type="none" w="med" len="med"/>
                      <a:tailEnd type="none" w="med" len="med"/>
                    </a:lnT>
                    <a:lnB cmpd="sng" algn="ctr" cap="flat" w="38100">
                      <a:solidFill>
                        <a:srgbClr val="FFD699"/>
                      </a:solidFill>
                      <a:prstDash val="solid"/>
                      <a:round/>
                      <a:headEnd type="none" w="med" len="med"/>
                      <a:tailEnd type="none" w="med" len="med"/>
                    </a:lnB>
                  </a:tcPr>
                </a:tc>
                <a:tc>
                  <a:txBody>
                    <a:bodyPr anchor="t" rtlCol="false"/>
                    <a:lstStyle/>
                    <a:p>
                      <a:pPr algn="ctr">
                        <a:lnSpc>
                          <a:spcPts val="2800"/>
                        </a:lnSpc>
                        <a:defRPr/>
                      </a:pPr>
                      <a:r>
                        <a:rPr lang="en-US" sz="2000" b="true">
                          <a:solidFill>
                            <a:srgbClr val="000000"/>
                          </a:solidFill>
                          <a:latin typeface="Canva Sans Bold"/>
                          <a:ea typeface="Canva Sans Bold"/>
                          <a:cs typeface="Canva Sans Bold"/>
                          <a:sym typeface="Canva Sans Bold"/>
                        </a:rPr>
                        <a:t>Data consistency (many update operations to enforce consistency)</a:t>
                      </a:r>
                      <a:endParaRPr lang="en-US" sz="1100"/>
                    </a:p>
                  </a:txBody>
                  <a:tcPr marL="190500" marR="190500" marT="190500" marB="190500" anchor="ctr">
                    <a:lnL cmpd="sng" algn="ctr" cap="flat" w="38100">
                      <a:solidFill>
                        <a:srgbClr val="FFD699"/>
                      </a:solidFill>
                      <a:prstDash val="solid"/>
                      <a:round/>
                      <a:headEnd type="none" w="med" len="med"/>
                      <a:tailEnd type="none" w="med" len="med"/>
                    </a:lnL>
                    <a:lnR cmpd="sng" algn="ctr" cap="flat" w="38100">
                      <a:solidFill>
                        <a:srgbClr val="FFD699"/>
                      </a:solidFill>
                      <a:prstDash val="solid"/>
                      <a:round/>
                      <a:headEnd type="none" w="med" len="med"/>
                      <a:tailEnd type="none" w="med" len="med"/>
                    </a:lnR>
                    <a:lnT cmpd="sng" algn="ctr" cap="flat" w="38100">
                      <a:solidFill>
                        <a:srgbClr val="FFD699"/>
                      </a:solidFill>
                      <a:prstDash val="solid"/>
                      <a:round/>
                      <a:headEnd type="none" w="med" len="med"/>
                      <a:tailEnd type="none" w="med" len="med"/>
                    </a:lnT>
                    <a:lnB cmpd="sng" algn="ctr" cap="flat" w="38100">
                      <a:solidFill>
                        <a:srgbClr val="FFD699"/>
                      </a:solidFill>
                      <a:prstDash val="solid"/>
                      <a:round/>
                      <a:headEnd type="none" w="med" len="med"/>
                      <a:tailEnd type="none" w="med" len="med"/>
                    </a:lnB>
                  </a:tcPr>
                </a:tc>
                <a:tc>
                  <a:txBody>
                    <a:bodyPr anchor="t" rtlCol="false"/>
                    <a:lstStyle/>
                    <a:p>
                      <a:pPr algn="ctr">
                        <a:lnSpc>
                          <a:spcPts val="2800"/>
                        </a:lnSpc>
                        <a:defRPr/>
                      </a:pPr>
                      <a:r>
                        <a:rPr lang="en-US" sz="2000" b="true">
                          <a:solidFill>
                            <a:srgbClr val="000000"/>
                          </a:solidFill>
                          <a:latin typeface="Canva Sans Bold"/>
                          <a:ea typeface="Canva Sans Bold"/>
                          <a:cs typeface="Canva Sans Bold"/>
                          <a:sym typeface="Canva Sans Bold"/>
                        </a:rPr>
                        <a:t>Space and Facilities</a:t>
                      </a:r>
                      <a:endParaRPr lang="en-US" sz="1100"/>
                    </a:p>
                  </a:txBody>
                  <a:tcPr marL="190500" marR="190500" marT="190500" marB="190500" anchor="ctr">
                    <a:lnL cmpd="sng" algn="ctr" cap="flat" w="38100">
                      <a:solidFill>
                        <a:srgbClr val="FFD699"/>
                      </a:solidFill>
                      <a:prstDash val="solid"/>
                      <a:round/>
                      <a:headEnd type="none" w="med" len="med"/>
                      <a:tailEnd type="none" w="med" len="med"/>
                    </a:lnL>
                    <a:lnR cmpd="sng" algn="ctr" cap="flat" w="38100">
                      <a:solidFill>
                        <a:srgbClr val="FFD699"/>
                      </a:solidFill>
                      <a:prstDash val="solid"/>
                      <a:round/>
                      <a:headEnd type="none" w="med" len="med"/>
                      <a:tailEnd type="none" w="med" len="med"/>
                    </a:lnR>
                    <a:lnT cmpd="sng" algn="ctr" cap="flat" w="38100">
                      <a:solidFill>
                        <a:srgbClr val="FFD699"/>
                      </a:solidFill>
                      <a:prstDash val="solid"/>
                      <a:round/>
                      <a:headEnd type="none" w="med" len="med"/>
                      <a:tailEnd type="none" w="med" len="med"/>
                    </a:lnT>
                    <a:lnB cmpd="sng" algn="ctr" cap="flat" w="38100">
                      <a:solidFill>
                        <a:srgbClr val="FFD699"/>
                      </a:solidFill>
                      <a:prstDash val="solid"/>
                      <a:round/>
                      <a:headEnd type="none" w="med" len="med"/>
                      <a:tailEnd type="none" w="med" len="med"/>
                    </a:lnB>
                  </a:tcPr>
                </a:tc>
              </a:tr>
              <a:tr h="1178730">
                <a:tc>
                  <a:txBody>
                    <a:bodyPr anchor="t" rtlCol="false"/>
                    <a:lstStyle/>
                    <a:p>
                      <a:pPr algn="ctr">
                        <a:lnSpc>
                          <a:spcPts val="4200"/>
                        </a:lnSpc>
                        <a:defRPr/>
                      </a:pPr>
                      <a:r>
                        <a:rPr lang="en-US" sz="3000" b="true">
                          <a:solidFill>
                            <a:srgbClr val="000000"/>
                          </a:solidFill>
                          <a:latin typeface="Canva Sans Bold"/>
                          <a:ea typeface="Canva Sans Bold"/>
                          <a:cs typeface="Canva Sans Bold"/>
                          <a:sym typeface="Canva Sans Bold"/>
                        </a:rPr>
                        <a:t>Graph</a:t>
                      </a:r>
                      <a:endParaRPr lang="en-US" sz="1100"/>
                    </a:p>
                  </a:txBody>
                  <a:tcPr marL="190500" marR="190500" marT="190500" marB="190500" anchor="ctr">
                    <a:lnL cmpd="sng" algn="ctr" cap="flat" w="38100">
                      <a:solidFill>
                        <a:srgbClr val="FFD699"/>
                      </a:solidFill>
                      <a:prstDash val="solid"/>
                      <a:round/>
                      <a:headEnd type="none" w="med" len="med"/>
                      <a:tailEnd type="none" w="med" len="med"/>
                    </a:lnL>
                    <a:lnR cmpd="sng" algn="ctr" cap="flat" w="38100">
                      <a:solidFill>
                        <a:srgbClr val="FFD699"/>
                      </a:solidFill>
                      <a:prstDash val="solid"/>
                      <a:round/>
                      <a:headEnd type="none" w="med" len="med"/>
                      <a:tailEnd type="none" w="med" len="med"/>
                    </a:lnR>
                    <a:lnT cmpd="sng" algn="ctr" cap="flat" w="38100">
                      <a:solidFill>
                        <a:srgbClr val="FFD699"/>
                      </a:solidFill>
                      <a:prstDash val="solid"/>
                      <a:round/>
                      <a:headEnd type="none" w="med" len="med"/>
                      <a:tailEnd type="none" w="med" len="med"/>
                    </a:lnT>
                    <a:lnB cmpd="sng" algn="ctr" cap="flat" w="38100">
                      <a:solidFill>
                        <a:srgbClr val="FFD699"/>
                      </a:solidFill>
                      <a:prstDash val="solid"/>
                      <a:round/>
                      <a:headEnd type="none" w="med" len="med"/>
                      <a:tailEnd type="none" w="med" len="med"/>
                    </a:lnB>
                  </a:tcPr>
                </a:tc>
                <a:tc>
                  <a:txBody>
                    <a:bodyPr anchor="t" rtlCol="false"/>
                    <a:lstStyle/>
                    <a:p>
                      <a:pPr algn="ctr">
                        <a:lnSpc>
                          <a:spcPts val="2800"/>
                        </a:lnSpc>
                        <a:defRPr/>
                      </a:pPr>
                      <a:r>
                        <a:rPr lang="en-US" sz="2000" b="true">
                          <a:solidFill>
                            <a:srgbClr val="000000"/>
                          </a:solidFill>
                          <a:latin typeface="Canva Sans Bold"/>
                          <a:ea typeface="Canva Sans Bold"/>
                          <a:cs typeface="Canva Sans Bold"/>
                          <a:sym typeface="Canva Sans Bold"/>
                        </a:rPr>
                        <a:t>Instance relationship (good for complex relationships)</a:t>
                      </a:r>
                      <a:endParaRPr lang="en-US" sz="1100"/>
                    </a:p>
                  </a:txBody>
                  <a:tcPr marL="190500" marR="190500" marT="190500" marB="190500" anchor="ctr">
                    <a:lnL cmpd="sng" algn="ctr" cap="flat" w="38100">
                      <a:solidFill>
                        <a:srgbClr val="FFD699"/>
                      </a:solidFill>
                      <a:prstDash val="solid"/>
                      <a:round/>
                      <a:headEnd type="none" w="med" len="med"/>
                      <a:tailEnd type="none" w="med" len="med"/>
                    </a:lnL>
                    <a:lnR cmpd="sng" algn="ctr" cap="flat" w="38100">
                      <a:solidFill>
                        <a:srgbClr val="FFD699"/>
                      </a:solidFill>
                      <a:prstDash val="solid"/>
                      <a:round/>
                      <a:headEnd type="none" w="med" len="med"/>
                      <a:tailEnd type="none" w="med" len="med"/>
                    </a:lnR>
                    <a:lnT cmpd="sng" algn="ctr" cap="flat" w="38100">
                      <a:solidFill>
                        <a:srgbClr val="FFD699"/>
                      </a:solidFill>
                      <a:prstDash val="solid"/>
                      <a:round/>
                      <a:headEnd type="none" w="med" len="med"/>
                      <a:tailEnd type="none" w="med" len="med"/>
                    </a:lnT>
                    <a:lnB cmpd="sng" algn="ctr" cap="flat" w="38100">
                      <a:solidFill>
                        <a:srgbClr val="FFD699"/>
                      </a:solidFill>
                      <a:prstDash val="solid"/>
                      <a:round/>
                      <a:headEnd type="none" w="med" len="med"/>
                      <a:tailEnd type="none" w="med" len="med"/>
                    </a:lnB>
                  </a:tcPr>
                </a:tc>
                <a:tc>
                  <a:txBody>
                    <a:bodyPr anchor="t" rtlCol="false"/>
                    <a:lstStyle/>
                    <a:p>
                      <a:pPr algn="ctr">
                        <a:lnSpc>
                          <a:spcPts val="2800"/>
                        </a:lnSpc>
                        <a:defRPr/>
                      </a:pPr>
                      <a:r>
                        <a:rPr lang="en-US" sz="2000" b="true">
                          <a:solidFill>
                            <a:srgbClr val="000000"/>
                          </a:solidFill>
                          <a:latin typeface="Canva Sans Bold"/>
                          <a:ea typeface="Canva Sans Bold"/>
                          <a:cs typeface="Canva Sans Bold"/>
                          <a:sym typeface="Canva Sans Bold"/>
                        </a:rPr>
                        <a:t>Intensive Write Operations (for data summarization)</a:t>
                      </a:r>
                      <a:endParaRPr lang="en-US" sz="1100"/>
                    </a:p>
                  </a:txBody>
                  <a:tcPr marL="190500" marR="190500" marT="190500" marB="190500" anchor="ctr">
                    <a:lnL cmpd="sng" algn="ctr" cap="flat" w="38100">
                      <a:solidFill>
                        <a:srgbClr val="FFD699"/>
                      </a:solidFill>
                      <a:prstDash val="solid"/>
                      <a:round/>
                      <a:headEnd type="none" w="med" len="med"/>
                      <a:tailEnd type="none" w="med" len="med"/>
                    </a:lnL>
                    <a:lnR cmpd="sng" algn="ctr" cap="flat" w="38100">
                      <a:solidFill>
                        <a:srgbClr val="FFD699"/>
                      </a:solidFill>
                      <a:prstDash val="solid"/>
                      <a:round/>
                      <a:headEnd type="none" w="med" len="med"/>
                      <a:tailEnd type="none" w="med" len="med"/>
                    </a:lnR>
                    <a:lnT cmpd="sng" algn="ctr" cap="flat" w="38100">
                      <a:solidFill>
                        <a:srgbClr val="FFD699"/>
                      </a:solidFill>
                      <a:prstDash val="solid"/>
                      <a:round/>
                      <a:headEnd type="none" w="med" len="med"/>
                      <a:tailEnd type="none" w="med" len="med"/>
                    </a:lnT>
                    <a:lnB cmpd="sng" algn="ctr" cap="flat" w="38100">
                      <a:solidFill>
                        <a:srgbClr val="FFD699"/>
                      </a:solidFill>
                      <a:prstDash val="solid"/>
                      <a:round/>
                      <a:headEnd type="none" w="med" len="med"/>
                      <a:tailEnd type="none" w="med" len="med"/>
                    </a:lnB>
                  </a:tcPr>
                </a:tc>
                <a:tc>
                  <a:txBody>
                    <a:bodyPr anchor="t" rtlCol="false"/>
                    <a:lstStyle/>
                    <a:p>
                      <a:pPr algn="ctr">
                        <a:lnSpc>
                          <a:spcPts val="2800"/>
                        </a:lnSpc>
                        <a:defRPr/>
                      </a:pPr>
                      <a:r>
                        <a:rPr lang="en-US" sz="2000" b="true">
                          <a:solidFill>
                            <a:srgbClr val="000000"/>
                          </a:solidFill>
                          <a:latin typeface="Canva Sans Bold"/>
                          <a:ea typeface="Canva Sans Bold"/>
                          <a:cs typeface="Canva Sans Bold"/>
                          <a:sym typeface="Canva Sans Bold"/>
                        </a:rPr>
                        <a:t>Area, Address and Location</a:t>
                      </a:r>
                      <a:endParaRPr lang="en-US" sz="1100"/>
                    </a:p>
                  </a:txBody>
                  <a:tcPr marL="190500" marR="190500" marT="190500" marB="190500" anchor="ctr">
                    <a:lnL cmpd="sng" algn="ctr" cap="flat" w="38100">
                      <a:solidFill>
                        <a:srgbClr val="FFD699"/>
                      </a:solidFill>
                      <a:prstDash val="solid"/>
                      <a:round/>
                      <a:headEnd type="none" w="med" len="med"/>
                      <a:tailEnd type="none" w="med" len="med"/>
                    </a:lnL>
                    <a:lnR cmpd="sng" algn="ctr" cap="flat" w="38100">
                      <a:solidFill>
                        <a:srgbClr val="FFD699"/>
                      </a:solidFill>
                      <a:prstDash val="solid"/>
                      <a:round/>
                      <a:headEnd type="none" w="med" len="med"/>
                      <a:tailEnd type="none" w="med" len="med"/>
                    </a:lnR>
                    <a:lnT cmpd="sng" algn="ctr" cap="flat" w="38100">
                      <a:solidFill>
                        <a:srgbClr val="FFD699"/>
                      </a:solidFill>
                      <a:prstDash val="solid"/>
                      <a:round/>
                      <a:headEnd type="none" w="med" len="med"/>
                      <a:tailEnd type="none" w="med" len="med"/>
                    </a:lnT>
                    <a:lnB cmpd="sng" algn="ctr" cap="flat" w="38100">
                      <a:solidFill>
                        <a:srgbClr val="FFD699"/>
                      </a:solidFill>
                      <a:prstDash val="solid"/>
                      <a:round/>
                      <a:headEnd type="none" w="med" len="med"/>
                      <a:tailEnd type="none" w="med" len="med"/>
                    </a:lnB>
                  </a:tcPr>
                </a:tc>
              </a:tr>
            </a:tbl>
          </a:graphicData>
        </a:graphic>
      </p:graphicFrame>
      <p:sp>
        <p:nvSpPr>
          <p:cNvPr name="TextBox 7" id="7"/>
          <p:cNvSpPr txBox="true"/>
          <p:nvPr/>
        </p:nvSpPr>
        <p:spPr>
          <a:xfrm rot="0">
            <a:off x="4505214" y="8597900"/>
            <a:ext cx="10861715" cy="660400"/>
          </a:xfrm>
          <a:prstGeom prst="rect">
            <a:avLst/>
          </a:prstGeom>
        </p:spPr>
        <p:txBody>
          <a:bodyPr anchor="t" rtlCol="false" tIns="0" lIns="0" bIns="0" rIns="0">
            <a:spAutoFit/>
          </a:bodyPr>
          <a:lstStyle/>
          <a:p>
            <a:pPr algn="ctr">
              <a:lnSpc>
                <a:spcPts val="5600"/>
              </a:lnSpc>
              <a:spcBef>
                <a:spcPct val="0"/>
              </a:spcBef>
            </a:pPr>
            <a:r>
              <a:rPr lang="en-US" sz="3500" i="true">
                <a:solidFill>
                  <a:srgbClr val="000000"/>
                </a:solidFill>
                <a:latin typeface="Livvic Bold Italics"/>
                <a:ea typeface="Livvic Bold Italics"/>
                <a:cs typeface="Livvic Bold Italics"/>
                <a:sym typeface="Livvic Bold Italics"/>
              </a:rPr>
              <a:t>Relational Database Management System (RDBMS)</a:t>
            </a:r>
          </a:p>
        </p:txBody>
      </p:sp>
      <p:sp>
        <p:nvSpPr>
          <p:cNvPr name="TextBox 8" id="8"/>
          <p:cNvSpPr txBox="true"/>
          <p:nvPr/>
        </p:nvSpPr>
        <p:spPr>
          <a:xfrm rot="0">
            <a:off x="2729277" y="8672829"/>
            <a:ext cx="1627254" cy="585471"/>
          </a:xfrm>
          <a:prstGeom prst="rect">
            <a:avLst/>
          </a:prstGeom>
        </p:spPr>
        <p:txBody>
          <a:bodyPr anchor="t" rtlCol="false" tIns="0" lIns="0" bIns="0" rIns="0">
            <a:spAutoFit/>
          </a:bodyPr>
          <a:lstStyle/>
          <a:p>
            <a:pPr algn="ctr">
              <a:lnSpc>
                <a:spcPts val="4959"/>
              </a:lnSpc>
              <a:spcBef>
                <a:spcPct val="0"/>
              </a:spcBef>
            </a:pPr>
            <a:r>
              <a:rPr lang="en-US" sz="3099">
                <a:solidFill>
                  <a:srgbClr val="000000"/>
                </a:solidFill>
                <a:latin typeface="Montserrat Classic"/>
                <a:ea typeface="Montserrat Classic"/>
                <a:cs typeface="Montserrat Classic"/>
                <a:sym typeface="Montserrat Classic"/>
              </a:rPr>
              <a:t>Choice -</a:t>
            </a:r>
          </a:p>
        </p:txBody>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3525861">
            <a:off x="19718132" y="4423975"/>
            <a:ext cx="13709384" cy="13709384"/>
          </a:xfrm>
          <a:custGeom>
            <a:avLst/>
            <a:gdLst/>
            <a:ahLst/>
            <a:cxnLst/>
            <a:rect r="r" b="b" t="t" l="l"/>
            <a:pathLst>
              <a:path h="13709384" w="13709384">
                <a:moveTo>
                  <a:pt x="0" y="0"/>
                </a:moveTo>
                <a:lnTo>
                  <a:pt x="13709385" y="0"/>
                </a:lnTo>
                <a:lnTo>
                  <a:pt x="13709385" y="13709384"/>
                </a:lnTo>
                <a:lnTo>
                  <a:pt x="0" y="13709384"/>
                </a:lnTo>
                <a:lnTo>
                  <a:pt x="0" y="0"/>
                </a:lnTo>
                <a:close/>
              </a:path>
            </a:pathLst>
          </a:custGeom>
          <a:blipFill>
            <a:blip r:embed="rId2">
              <a:alphaModFix amt="35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2085749">
            <a:off x="12565976" y="-8824846"/>
            <a:ext cx="14345355" cy="14345355"/>
          </a:xfrm>
          <a:custGeom>
            <a:avLst/>
            <a:gdLst/>
            <a:ahLst/>
            <a:cxnLst/>
            <a:rect r="r" b="b" t="t" l="l"/>
            <a:pathLst>
              <a:path h="14345355" w="14345355">
                <a:moveTo>
                  <a:pt x="0" y="0"/>
                </a:moveTo>
                <a:lnTo>
                  <a:pt x="14345355" y="0"/>
                </a:lnTo>
                <a:lnTo>
                  <a:pt x="14345355" y="14345355"/>
                </a:lnTo>
                <a:lnTo>
                  <a:pt x="0" y="14345355"/>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028700" y="1863056"/>
            <a:ext cx="16230600" cy="5822728"/>
          </a:xfrm>
          <a:custGeom>
            <a:avLst/>
            <a:gdLst/>
            <a:ahLst/>
            <a:cxnLst/>
            <a:rect r="r" b="b" t="t" l="l"/>
            <a:pathLst>
              <a:path h="5822728" w="16230600">
                <a:moveTo>
                  <a:pt x="0" y="0"/>
                </a:moveTo>
                <a:lnTo>
                  <a:pt x="16230600" y="0"/>
                </a:lnTo>
                <a:lnTo>
                  <a:pt x="16230600" y="5822728"/>
                </a:lnTo>
                <a:lnTo>
                  <a:pt x="0" y="5822728"/>
                </a:lnTo>
                <a:lnTo>
                  <a:pt x="0" y="0"/>
                </a:lnTo>
                <a:close/>
              </a:path>
            </a:pathLst>
          </a:custGeom>
          <a:blipFill>
            <a:blip r:embed="rId4"/>
            <a:stretch>
              <a:fillRect l="0" t="0" r="0" b="0"/>
            </a:stretch>
          </a:blipFill>
        </p:spPr>
      </p:sp>
      <p:sp>
        <p:nvSpPr>
          <p:cNvPr name="TextBox 5" id="5"/>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2E2E2E"/>
                </a:solidFill>
                <a:latin typeface="Canva Sans"/>
                <a:ea typeface="Canva Sans"/>
                <a:cs typeface="Canva Sans"/>
                <a:sym typeface="Canva Sans"/>
              </a:rPr>
              <a:t>34</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3525861">
            <a:off x="11278541" y="-1614200"/>
            <a:ext cx="13709384" cy="13709384"/>
          </a:xfrm>
          <a:custGeom>
            <a:avLst/>
            <a:gdLst/>
            <a:ahLst/>
            <a:cxnLst/>
            <a:rect r="r" b="b" t="t" l="l"/>
            <a:pathLst>
              <a:path h="13709384" w="13709384">
                <a:moveTo>
                  <a:pt x="0" y="0"/>
                </a:moveTo>
                <a:lnTo>
                  <a:pt x="13709385" y="0"/>
                </a:lnTo>
                <a:lnTo>
                  <a:pt x="13709385" y="13709385"/>
                </a:lnTo>
                <a:lnTo>
                  <a:pt x="0" y="13709385"/>
                </a:lnTo>
                <a:lnTo>
                  <a:pt x="0" y="0"/>
                </a:lnTo>
                <a:close/>
              </a:path>
            </a:pathLst>
          </a:custGeom>
          <a:blipFill>
            <a:blip r:embed="rId2">
              <a:alphaModFix amt="35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9144000" y="474911"/>
            <a:ext cx="8477434" cy="9239710"/>
          </a:xfrm>
          <a:custGeom>
            <a:avLst/>
            <a:gdLst/>
            <a:ahLst/>
            <a:cxnLst/>
            <a:rect r="r" b="b" t="t" l="l"/>
            <a:pathLst>
              <a:path h="9239710" w="8477434">
                <a:moveTo>
                  <a:pt x="0" y="0"/>
                </a:moveTo>
                <a:lnTo>
                  <a:pt x="8477434" y="0"/>
                </a:lnTo>
                <a:lnTo>
                  <a:pt x="8477434" y="9239710"/>
                </a:lnTo>
                <a:lnTo>
                  <a:pt x="0" y="9239710"/>
                </a:lnTo>
                <a:lnTo>
                  <a:pt x="0" y="0"/>
                </a:lnTo>
                <a:close/>
              </a:path>
            </a:pathLst>
          </a:custGeom>
          <a:blipFill>
            <a:blip r:embed="rId4"/>
            <a:stretch>
              <a:fillRect l="0" t="0" r="0" b="0"/>
            </a:stretch>
          </a:blipFill>
        </p:spPr>
      </p:sp>
      <p:sp>
        <p:nvSpPr>
          <p:cNvPr name="TextBox 4" id="4"/>
          <p:cNvSpPr txBox="true"/>
          <p:nvPr/>
        </p:nvSpPr>
        <p:spPr>
          <a:xfrm rot="0">
            <a:off x="1028700" y="358775"/>
            <a:ext cx="9536744" cy="669925"/>
          </a:xfrm>
          <a:prstGeom prst="rect">
            <a:avLst/>
          </a:prstGeom>
        </p:spPr>
        <p:txBody>
          <a:bodyPr anchor="t" rtlCol="false" tIns="0" lIns="0" bIns="0" rIns="0">
            <a:spAutoFit/>
          </a:bodyPr>
          <a:lstStyle/>
          <a:p>
            <a:pPr algn="l">
              <a:lnSpc>
                <a:spcPts val="5000"/>
              </a:lnSpc>
            </a:pPr>
            <a:r>
              <a:rPr lang="en-US" sz="5000" b="true">
                <a:solidFill>
                  <a:srgbClr val="004AAD"/>
                </a:solidFill>
                <a:latin typeface="Montserrat Classic Bold"/>
                <a:ea typeface="Montserrat Classic Bold"/>
                <a:cs typeface="Montserrat Classic Bold"/>
                <a:sym typeface="Montserrat Classic Bold"/>
              </a:rPr>
              <a:t>DATA MODEL</a:t>
            </a:r>
          </a:p>
        </p:txBody>
      </p:sp>
      <p:sp>
        <p:nvSpPr>
          <p:cNvPr name="TextBox 5" id="5"/>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2E2E2E"/>
                </a:solidFill>
                <a:latin typeface="Canva Sans"/>
                <a:ea typeface="Canva Sans"/>
                <a:cs typeface="Canva Sans"/>
                <a:sym typeface="Canva Sans"/>
              </a:rPr>
              <a:t>4</a:t>
            </a:r>
          </a:p>
        </p:txBody>
      </p:sp>
      <p:sp>
        <p:nvSpPr>
          <p:cNvPr name="TextBox 6" id="6"/>
          <p:cNvSpPr txBox="true"/>
          <p:nvPr/>
        </p:nvSpPr>
        <p:spPr>
          <a:xfrm rot="0">
            <a:off x="560556" y="8707438"/>
            <a:ext cx="7843142" cy="1054100"/>
          </a:xfrm>
          <a:prstGeom prst="rect">
            <a:avLst/>
          </a:prstGeom>
        </p:spPr>
        <p:txBody>
          <a:bodyPr anchor="t" rtlCol="false" tIns="0" lIns="0" bIns="0" rIns="0">
            <a:spAutoFit/>
          </a:bodyPr>
          <a:lstStyle/>
          <a:p>
            <a:pPr algn="ctr">
              <a:lnSpc>
                <a:spcPts val="2800"/>
              </a:lnSpc>
              <a:spcBef>
                <a:spcPct val="0"/>
              </a:spcBef>
            </a:pPr>
            <a:r>
              <a:rPr lang="en-US" sz="2000">
                <a:solidFill>
                  <a:srgbClr val="004AAD"/>
                </a:solidFill>
                <a:latin typeface="Canva Sans"/>
                <a:ea typeface="Canva Sans"/>
                <a:cs typeface="Canva Sans"/>
                <a:sym typeface="Canva Sans"/>
              </a:rPr>
              <a:t>All </a:t>
            </a:r>
            <a:r>
              <a:rPr lang="en-US" b="true" sz="2000">
                <a:solidFill>
                  <a:srgbClr val="004AAD"/>
                </a:solidFill>
                <a:latin typeface="Canva Sans Bold"/>
                <a:ea typeface="Canva Sans Bold"/>
                <a:cs typeface="Canva Sans Bold"/>
                <a:sym typeface="Canva Sans Bold"/>
              </a:rPr>
              <a:t>refactored labels</a:t>
            </a:r>
            <a:r>
              <a:rPr lang="en-US" sz="2000">
                <a:solidFill>
                  <a:srgbClr val="004AAD"/>
                </a:solidFill>
                <a:latin typeface="Canva Sans"/>
                <a:ea typeface="Canva Sans"/>
                <a:cs typeface="Canva Sans"/>
                <a:sym typeface="Canva Sans"/>
              </a:rPr>
              <a:t> except “rating” and “location” have the properties “</a:t>
            </a:r>
            <a:r>
              <a:rPr lang="en-US" b="true" sz="2000">
                <a:solidFill>
                  <a:srgbClr val="004AAD"/>
                </a:solidFill>
                <a:latin typeface="Canva Sans Bold"/>
                <a:ea typeface="Canva Sans Bold"/>
                <a:cs typeface="Canva Sans Bold"/>
                <a:sym typeface="Canva Sans Bold"/>
              </a:rPr>
              <a:t>Number of Bookings</a:t>
            </a:r>
            <a:r>
              <a:rPr lang="en-US" sz="2000">
                <a:solidFill>
                  <a:srgbClr val="004AAD"/>
                </a:solidFill>
                <a:latin typeface="Canva Sans"/>
                <a:ea typeface="Canva Sans"/>
                <a:cs typeface="Canva Sans"/>
                <a:sym typeface="Canva Sans"/>
              </a:rPr>
              <a:t>” and “</a:t>
            </a:r>
            <a:r>
              <a:rPr lang="en-US" b="true" sz="2000">
                <a:solidFill>
                  <a:srgbClr val="004AAD"/>
                </a:solidFill>
                <a:latin typeface="Canva Sans Bold"/>
                <a:ea typeface="Canva Sans Bold"/>
                <a:cs typeface="Canva Sans Bold"/>
                <a:sym typeface="Canva Sans Bold"/>
              </a:rPr>
              <a:t>Total Spent Amount</a:t>
            </a:r>
            <a:r>
              <a:rPr lang="en-US" sz="2000">
                <a:solidFill>
                  <a:srgbClr val="004AAD"/>
                </a:solidFill>
                <a:latin typeface="Canva Sans"/>
                <a:ea typeface="Canva Sans"/>
                <a:cs typeface="Canva Sans"/>
                <a:sym typeface="Canva Sans"/>
              </a:rPr>
              <a:t>” updated whenever a booking is made.</a:t>
            </a:r>
          </a:p>
        </p:txBody>
      </p:sp>
      <p:sp>
        <p:nvSpPr>
          <p:cNvPr name="TextBox 7" id="7"/>
          <p:cNvSpPr txBox="true"/>
          <p:nvPr/>
        </p:nvSpPr>
        <p:spPr>
          <a:xfrm rot="0">
            <a:off x="1028700" y="1249206"/>
            <a:ext cx="2542818" cy="8253095"/>
          </a:xfrm>
          <a:prstGeom prst="rect">
            <a:avLst/>
          </a:prstGeom>
        </p:spPr>
        <p:txBody>
          <a:bodyPr anchor="t" rtlCol="false" tIns="0" lIns="0" bIns="0" rIns="0">
            <a:spAutoFit/>
          </a:bodyPr>
          <a:lstStyle/>
          <a:p>
            <a:pPr algn="l">
              <a:lnSpc>
                <a:spcPts val="2380"/>
              </a:lnSpc>
            </a:pPr>
            <a:r>
              <a:rPr lang="en-US" sz="1700" b="true">
                <a:solidFill>
                  <a:srgbClr val="000000"/>
                </a:solidFill>
                <a:latin typeface="Canva Sans Bold"/>
                <a:ea typeface="Canva Sans Bold"/>
                <a:cs typeface="Canva Sans Bold"/>
                <a:sym typeface="Canva Sans Bold"/>
              </a:rPr>
              <a:t>USER: </a:t>
            </a:r>
          </a:p>
          <a:p>
            <a:pPr algn="l" marL="367032" indent="-183516" lvl="1">
              <a:lnSpc>
                <a:spcPts val="2380"/>
              </a:lnSpc>
              <a:buFont typeface="Arial"/>
              <a:buChar char="•"/>
            </a:pPr>
            <a:r>
              <a:rPr lang="en-US" sz="1700">
                <a:solidFill>
                  <a:srgbClr val="000000"/>
                </a:solidFill>
                <a:latin typeface="Canva Sans"/>
                <a:ea typeface="Canva Sans"/>
                <a:cs typeface="Canva Sans"/>
                <a:sym typeface="Canva Sans"/>
              </a:rPr>
              <a:t>ID</a:t>
            </a:r>
          </a:p>
          <a:p>
            <a:pPr algn="l" marL="367032" indent="-183516" lvl="1">
              <a:lnSpc>
                <a:spcPts val="2380"/>
              </a:lnSpc>
              <a:buFont typeface="Arial"/>
              <a:buChar char="•"/>
            </a:pPr>
            <a:r>
              <a:rPr lang="en-US" sz="1700">
                <a:solidFill>
                  <a:srgbClr val="000000"/>
                </a:solidFill>
                <a:latin typeface="Canva Sans"/>
                <a:ea typeface="Canva Sans"/>
                <a:cs typeface="Canva Sans"/>
                <a:sym typeface="Canva Sans"/>
              </a:rPr>
              <a:t>Name</a:t>
            </a:r>
          </a:p>
          <a:p>
            <a:pPr algn="l" marL="367032" indent="-183516" lvl="1">
              <a:lnSpc>
                <a:spcPts val="2380"/>
              </a:lnSpc>
              <a:buFont typeface="Arial"/>
              <a:buChar char="•"/>
            </a:pPr>
            <a:r>
              <a:rPr lang="en-US" sz="1700">
                <a:solidFill>
                  <a:srgbClr val="000000"/>
                </a:solidFill>
                <a:latin typeface="Canva Sans"/>
                <a:ea typeface="Canva Sans"/>
                <a:cs typeface="Canva Sans"/>
                <a:sym typeface="Canva Sans"/>
              </a:rPr>
              <a:t>Email</a:t>
            </a:r>
          </a:p>
          <a:p>
            <a:pPr algn="l" marL="367032" indent="-183516" lvl="1">
              <a:lnSpc>
                <a:spcPts val="2380"/>
              </a:lnSpc>
              <a:spcBef>
                <a:spcPct val="0"/>
              </a:spcBef>
              <a:buFont typeface="Arial"/>
              <a:buChar char="•"/>
            </a:pPr>
            <a:r>
              <a:rPr lang="en-US" sz="1700">
                <a:solidFill>
                  <a:srgbClr val="000000"/>
                </a:solidFill>
                <a:latin typeface="Canva Sans"/>
                <a:ea typeface="Canva Sans"/>
                <a:cs typeface="Canva Sans"/>
                <a:sym typeface="Canva Sans"/>
              </a:rPr>
              <a:t>Ph</a:t>
            </a:r>
            <a:r>
              <a:rPr lang="en-US" sz="1700">
                <a:solidFill>
                  <a:srgbClr val="000000"/>
                </a:solidFill>
                <a:latin typeface="Canva Sans"/>
                <a:ea typeface="Canva Sans"/>
                <a:cs typeface="Canva Sans"/>
                <a:sym typeface="Canva Sans"/>
              </a:rPr>
              <a:t>one</a:t>
            </a:r>
          </a:p>
          <a:p>
            <a:pPr algn="l" marL="367032" indent="-183516" lvl="1">
              <a:lnSpc>
                <a:spcPts val="2380"/>
              </a:lnSpc>
              <a:spcBef>
                <a:spcPct val="0"/>
              </a:spcBef>
              <a:buFont typeface="Arial"/>
              <a:buChar char="•"/>
            </a:pPr>
            <a:r>
              <a:rPr lang="en-US" sz="1700">
                <a:solidFill>
                  <a:srgbClr val="000000"/>
                </a:solidFill>
                <a:latin typeface="Canva Sans"/>
                <a:ea typeface="Canva Sans"/>
                <a:cs typeface="Canva Sans"/>
                <a:sym typeface="Canva Sans"/>
              </a:rPr>
              <a:t>Address</a:t>
            </a:r>
          </a:p>
          <a:p>
            <a:pPr algn="l" marL="367032" indent="-183516" lvl="1">
              <a:lnSpc>
                <a:spcPts val="2380"/>
              </a:lnSpc>
              <a:spcBef>
                <a:spcPct val="0"/>
              </a:spcBef>
              <a:buFont typeface="Arial"/>
              <a:buChar char="•"/>
            </a:pPr>
            <a:r>
              <a:rPr lang="en-US" sz="1700">
                <a:solidFill>
                  <a:srgbClr val="000000"/>
                </a:solidFill>
                <a:latin typeface="Canva Sans"/>
                <a:ea typeface="Canva Sans"/>
                <a:cs typeface="Canva Sans"/>
                <a:sym typeface="Canva Sans"/>
              </a:rPr>
              <a:t>Prefered Price Range</a:t>
            </a:r>
          </a:p>
          <a:p>
            <a:pPr algn="l" marL="367032" indent="-183516" lvl="1">
              <a:lnSpc>
                <a:spcPts val="2380"/>
              </a:lnSpc>
              <a:spcBef>
                <a:spcPct val="0"/>
              </a:spcBef>
              <a:buFont typeface="Arial"/>
              <a:buChar char="•"/>
            </a:pPr>
            <a:r>
              <a:rPr lang="en-US" sz="1700">
                <a:solidFill>
                  <a:srgbClr val="000000"/>
                </a:solidFill>
                <a:latin typeface="Canva Sans"/>
                <a:ea typeface="Canva Sans"/>
                <a:cs typeface="Canva Sans"/>
                <a:sym typeface="Canva Sans"/>
              </a:rPr>
              <a:t>Number of bookings</a:t>
            </a:r>
          </a:p>
          <a:p>
            <a:pPr algn="l" marL="367032" indent="-183516" lvl="1">
              <a:lnSpc>
                <a:spcPts val="2380"/>
              </a:lnSpc>
              <a:spcBef>
                <a:spcPct val="0"/>
              </a:spcBef>
              <a:buFont typeface="Arial"/>
              <a:buChar char="•"/>
            </a:pPr>
            <a:r>
              <a:rPr lang="en-US" sz="1700">
                <a:solidFill>
                  <a:srgbClr val="000000"/>
                </a:solidFill>
                <a:latin typeface="Canva Sans"/>
                <a:ea typeface="Canva Sans"/>
                <a:cs typeface="Canva Sans"/>
                <a:sym typeface="Canva Sans"/>
              </a:rPr>
              <a:t>Total Spent</a:t>
            </a:r>
          </a:p>
          <a:p>
            <a:pPr algn="l" marL="367032" indent="-183516" lvl="1">
              <a:lnSpc>
                <a:spcPts val="2380"/>
              </a:lnSpc>
              <a:spcBef>
                <a:spcPct val="0"/>
              </a:spcBef>
              <a:buFont typeface="Arial"/>
              <a:buChar char="•"/>
            </a:pPr>
            <a:r>
              <a:rPr lang="en-US" sz="1700">
                <a:solidFill>
                  <a:srgbClr val="000000"/>
                </a:solidFill>
                <a:latin typeface="Canva Sans"/>
                <a:ea typeface="Canva Sans"/>
                <a:cs typeface="Canva Sans"/>
                <a:sym typeface="Canva Sans"/>
              </a:rPr>
              <a:t>CreatedAt</a:t>
            </a:r>
          </a:p>
          <a:p>
            <a:pPr algn="l" marL="367032" indent="-183516" lvl="1">
              <a:lnSpc>
                <a:spcPts val="2380"/>
              </a:lnSpc>
              <a:spcBef>
                <a:spcPct val="0"/>
              </a:spcBef>
              <a:buFont typeface="Arial"/>
              <a:buChar char="•"/>
            </a:pPr>
            <a:r>
              <a:rPr lang="en-US" sz="1700">
                <a:solidFill>
                  <a:srgbClr val="000000"/>
                </a:solidFill>
                <a:latin typeface="Canva Sans"/>
                <a:ea typeface="Canva Sans"/>
                <a:cs typeface="Canva Sans"/>
                <a:sym typeface="Canva Sans"/>
              </a:rPr>
              <a:t>UpdatedAt</a:t>
            </a:r>
          </a:p>
          <a:p>
            <a:pPr algn="l">
              <a:lnSpc>
                <a:spcPts val="2380"/>
              </a:lnSpc>
              <a:spcBef>
                <a:spcPct val="0"/>
              </a:spcBef>
            </a:pPr>
          </a:p>
          <a:p>
            <a:pPr algn="l">
              <a:lnSpc>
                <a:spcPts val="2380"/>
              </a:lnSpc>
              <a:spcBef>
                <a:spcPct val="0"/>
              </a:spcBef>
            </a:pPr>
            <a:r>
              <a:rPr lang="en-US" b="true" sz="1700">
                <a:solidFill>
                  <a:srgbClr val="000000"/>
                </a:solidFill>
                <a:latin typeface="Canva Sans Bold"/>
                <a:ea typeface="Canva Sans Bold"/>
                <a:cs typeface="Canva Sans Bold"/>
                <a:sym typeface="Canva Sans Bold"/>
              </a:rPr>
              <a:t>FEEDBACK:</a:t>
            </a:r>
          </a:p>
          <a:p>
            <a:pPr algn="l" marL="367032" indent="-183516" lvl="1">
              <a:lnSpc>
                <a:spcPts val="2380"/>
              </a:lnSpc>
              <a:spcBef>
                <a:spcPct val="0"/>
              </a:spcBef>
              <a:buFont typeface="Arial"/>
              <a:buChar char="•"/>
            </a:pPr>
            <a:r>
              <a:rPr lang="en-US" sz="1700">
                <a:solidFill>
                  <a:srgbClr val="000000"/>
                </a:solidFill>
                <a:latin typeface="Canva Sans"/>
                <a:ea typeface="Canva Sans"/>
                <a:cs typeface="Canva Sans"/>
                <a:sym typeface="Canva Sans"/>
              </a:rPr>
              <a:t>ID</a:t>
            </a:r>
          </a:p>
          <a:p>
            <a:pPr algn="l" marL="367032" indent="-183516" lvl="1">
              <a:lnSpc>
                <a:spcPts val="2380"/>
              </a:lnSpc>
              <a:spcBef>
                <a:spcPct val="0"/>
              </a:spcBef>
              <a:buFont typeface="Arial"/>
              <a:buChar char="•"/>
            </a:pPr>
            <a:r>
              <a:rPr lang="en-US" sz="1700">
                <a:solidFill>
                  <a:srgbClr val="000000"/>
                </a:solidFill>
                <a:latin typeface="Canva Sans"/>
                <a:ea typeface="Canva Sans"/>
                <a:cs typeface="Canva Sans"/>
                <a:sym typeface="Canva Sans"/>
              </a:rPr>
              <a:t>Reviews</a:t>
            </a:r>
          </a:p>
          <a:p>
            <a:pPr algn="l" marL="367032" indent="-183516" lvl="1">
              <a:lnSpc>
                <a:spcPts val="2380"/>
              </a:lnSpc>
              <a:spcBef>
                <a:spcPct val="0"/>
              </a:spcBef>
              <a:buFont typeface="Arial"/>
              <a:buChar char="•"/>
            </a:pPr>
            <a:r>
              <a:rPr lang="en-US" sz="1700">
                <a:solidFill>
                  <a:srgbClr val="000000"/>
                </a:solidFill>
                <a:latin typeface="Canva Sans"/>
                <a:ea typeface="Canva Sans"/>
                <a:cs typeface="Canva Sans"/>
                <a:sym typeface="Canva Sans"/>
              </a:rPr>
              <a:t>CreatedAt</a:t>
            </a:r>
          </a:p>
          <a:p>
            <a:pPr algn="l">
              <a:lnSpc>
                <a:spcPts val="2380"/>
              </a:lnSpc>
              <a:spcBef>
                <a:spcPct val="0"/>
              </a:spcBef>
            </a:pPr>
          </a:p>
          <a:p>
            <a:pPr algn="l">
              <a:lnSpc>
                <a:spcPts val="2380"/>
              </a:lnSpc>
              <a:spcBef>
                <a:spcPct val="0"/>
              </a:spcBef>
            </a:pPr>
            <a:r>
              <a:rPr lang="en-US" b="true" sz="1700">
                <a:solidFill>
                  <a:srgbClr val="000000"/>
                </a:solidFill>
                <a:latin typeface="Canva Sans Bold"/>
                <a:ea typeface="Canva Sans Bold"/>
                <a:cs typeface="Canva Sans Bold"/>
                <a:sym typeface="Canva Sans Bold"/>
              </a:rPr>
              <a:t>Payment:</a:t>
            </a:r>
          </a:p>
          <a:p>
            <a:pPr algn="l" marL="367032" indent="-183516" lvl="1">
              <a:lnSpc>
                <a:spcPts val="2380"/>
              </a:lnSpc>
              <a:spcBef>
                <a:spcPct val="0"/>
              </a:spcBef>
              <a:buFont typeface="Arial"/>
              <a:buChar char="•"/>
            </a:pPr>
            <a:r>
              <a:rPr lang="en-US" sz="1700">
                <a:solidFill>
                  <a:srgbClr val="000000"/>
                </a:solidFill>
                <a:latin typeface="Canva Sans"/>
                <a:ea typeface="Canva Sans"/>
                <a:cs typeface="Canva Sans"/>
                <a:sym typeface="Canva Sans"/>
              </a:rPr>
              <a:t>Amount</a:t>
            </a:r>
          </a:p>
          <a:p>
            <a:pPr algn="l" marL="367032" indent="-183516" lvl="1">
              <a:lnSpc>
                <a:spcPts val="2380"/>
              </a:lnSpc>
              <a:spcBef>
                <a:spcPct val="0"/>
              </a:spcBef>
              <a:buFont typeface="Arial"/>
              <a:buChar char="•"/>
            </a:pPr>
            <a:r>
              <a:rPr lang="en-US" sz="1700">
                <a:solidFill>
                  <a:srgbClr val="000000"/>
                </a:solidFill>
                <a:latin typeface="Canva Sans"/>
                <a:ea typeface="Canva Sans"/>
                <a:cs typeface="Canva Sans"/>
                <a:sym typeface="Canva Sans"/>
              </a:rPr>
              <a:t>TransacId </a:t>
            </a:r>
          </a:p>
          <a:p>
            <a:pPr algn="l" marL="367032" indent="-183516" lvl="1">
              <a:lnSpc>
                <a:spcPts val="2380"/>
              </a:lnSpc>
              <a:spcBef>
                <a:spcPct val="0"/>
              </a:spcBef>
              <a:buFont typeface="Arial"/>
              <a:buChar char="•"/>
            </a:pPr>
            <a:r>
              <a:rPr lang="en-US" sz="1700">
                <a:solidFill>
                  <a:srgbClr val="000000"/>
                </a:solidFill>
                <a:latin typeface="Canva Sans"/>
                <a:ea typeface="Canva Sans"/>
                <a:cs typeface="Canva Sans"/>
                <a:sym typeface="Canva Sans"/>
              </a:rPr>
              <a:t>Bank</a:t>
            </a:r>
          </a:p>
          <a:p>
            <a:pPr algn="l" marL="367032" indent="-183516" lvl="1">
              <a:lnSpc>
                <a:spcPts val="2380"/>
              </a:lnSpc>
              <a:spcBef>
                <a:spcPct val="0"/>
              </a:spcBef>
              <a:buFont typeface="Arial"/>
              <a:buChar char="•"/>
            </a:pPr>
            <a:r>
              <a:rPr lang="en-US" sz="1700">
                <a:solidFill>
                  <a:srgbClr val="000000"/>
                </a:solidFill>
                <a:latin typeface="Canva Sans"/>
                <a:ea typeface="Canva Sans"/>
                <a:cs typeface="Canva Sans"/>
                <a:sym typeface="Canva Sans"/>
              </a:rPr>
              <a:t>Status</a:t>
            </a:r>
          </a:p>
          <a:p>
            <a:pPr algn="l" marL="367032" indent="-183516" lvl="1">
              <a:lnSpc>
                <a:spcPts val="2380"/>
              </a:lnSpc>
              <a:spcBef>
                <a:spcPct val="0"/>
              </a:spcBef>
              <a:buFont typeface="Arial"/>
              <a:buChar char="•"/>
            </a:pPr>
            <a:r>
              <a:rPr lang="en-US" sz="1700">
                <a:solidFill>
                  <a:srgbClr val="000000"/>
                </a:solidFill>
                <a:latin typeface="Canva Sans"/>
                <a:ea typeface="Canva Sans"/>
                <a:cs typeface="Canva Sans"/>
                <a:sym typeface="Canva Sans"/>
              </a:rPr>
              <a:t>CreatedAt</a:t>
            </a:r>
          </a:p>
          <a:p>
            <a:pPr algn="l" marL="367032" indent="-183516" lvl="1">
              <a:lnSpc>
                <a:spcPts val="2380"/>
              </a:lnSpc>
              <a:spcBef>
                <a:spcPct val="0"/>
              </a:spcBef>
              <a:buFont typeface="Arial"/>
              <a:buChar char="•"/>
            </a:pPr>
            <a:r>
              <a:rPr lang="en-US" sz="1700">
                <a:solidFill>
                  <a:srgbClr val="000000"/>
                </a:solidFill>
                <a:latin typeface="Canva Sans"/>
                <a:ea typeface="Canva Sans"/>
                <a:cs typeface="Canva Sans"/>
                <a:sym typeface="Canva Sans"/>
              </a:rPr>
              <a:t>UpdatedAt</a:t>
            </a:r>
          </a:p>
          <a:p>
            <a:pPr algn="l">
              <a:lnSpc>
                <a:spcPts val="2380"/>
              </a:lnSpc>
              <a:spcBef>
                <a:spcPct val="0"/>
              </a:spcBef>
            </a:pPr>
          </a:p>
          <a:p>
            <a:pPr algn="l">
              <a:lnSpc>
                <a:spcPts val="2380"/>
              </a:lnSpc>
              <a:spcBef>
                <a:spcPct val="0"/>
              </a:spcBef>
            </a:pPr>
          </a:p>
          <a:p>
            <a:pPr algn="l">
              <a:lnSpc>
                <a:spcPts val="2380"/>
              </a:lnSpc>
              <a:spcBef>
                <a:spcPct val="0"/>
              </a:spcBef>
            </a:pPr>
          </a:p>
          <a:p>
            <a:pPr algn="l">
              <a:lnSpc>
                <a:spcPts val="2380"/>
              </a:lnSpc>
              <a:spcBef>
                <a:spcPct val="0"/>
              </a:spcBef>
            </a:pPr>
          </a:p>
        </p:txBody>
      </p:sp>
      <p:sp>
        <p:nvSpPr>
          <p:cNvPr name="TextBox 8" id="8"/>
          <p:cNvSpPr txBox="true"/>
          <p:nvPr/>
        </p:nvSpPr>
        <p:spPr>
          <a:xfrm rot="0">
            <a:off x="3878071" y="1249206"/>
            <a:ext cx="1747718" cy="7662545"/>
          </a:xfrm>
          <a:prstGeom prst="rect">
            <a:avLst/>
          </a:prstGeom>
        </p:spPr>
        <p:txBody>
          <a:bodyPr anchor="t" rtlCol="false" tIns="0" lIns="0" bIns="0" rIns="0">
            <a:spAutoFit/>
          </a:bodyPr>
          <a:lstStyle/>
          <a:p>
            <a:pPr algn="l">
              <a:lnSpc>
                <a:spcPts val="2380"/>
              </a:lnSpc>
            </a:pPr>
            <a:r>
              <a:rPr lang="en-US" sz="1700" b="true">
                <a:solidFill>
                  <a:srgbClr val="000000"/>
                </a:solidFill>
                <a:latin typeface="Canva Sans Bold"/>
                <a:ea typeface="Canva Sans Bold"/>
                <a:cs typeface="Canva Sans Bold"/>
                <a:sym typeface="Canva Sans Bold"/>
              </a:rPr>
              <a:t>SPACE:</a:t>
            </a:r>
          </a:p>
          <a:p>
            <a:pPr algn="l" marL="367031" indent="-183515" lvl="1">
              <a:lnSpc>
                <a:spcPts val="2380"/>
              </a:lnSpc>
              <a:buFont typeface="Arial"/>
              <a:buChar char="•"/>
            </a:pPr>
            <a:r>
              <a:rPr lang="en-US" sz="1700">
                <a:solidFill>
                  <a:srgbClr val="000000"/>
                </a:solidFill>
                <a:latin typeface="Canva Sans"/>
                <a:ea typeface="Canva Sans"/>
                <a:cs typeface="Canva Sans"/>
                <a:sym typeface="Canva Sans"/>
              </a:rPr>
              <a:t>Space</a:t>
            </a:r>
            <a:r>
              <a:rPr lang="en-US" sz="1700">
                <a:solidFill>
                  <a:srgbClr val="000000"/>
                </a:solidFill>
                <a:latin typeface="Canva Sans"/>
                <a:ea typeface="Canva Sans"/>
                <a:cs typeface="Canva Sans"/>
                <a:sym typeface="Canva Sans"/>
              </a:rPr>
              <a:t>ID</a:t>
            </a:r>
          </a:p>
          <a:p>
            <a:pPr algn="l" marL="367031" indent="-183515" lvl="1">
              <a:lnSpc>
                <a:spcPts val="2380"/>
              </a:lnSpc>
              <a:buFont typeface="Arial"/>
              <a:buChar char="•"/>
            </a:pPr>
            <a:r>
              <a:rPr lang="en-US" sz="1700">
                <a:solidFill>
                  <a:srgbClr val="000000"/>
                </a:solidFill>
                <a:latin typeface="Canva Sans"/>
                <a:ea typeface="Canva Sans"/>
                <a:cs typeface="Canva Sans"/>
                <a:sym typeface="Canva Sans"/>
              </a:rPr>
              <a:t>Space</a:t>
            </a:r>
            <a:r>
              <a:rPr lang="en-US" sz="1700">
                <a:solidFill>
                  <a:srgbClr val="000000"/>
                </a:solidFill>
                <a:latin typeface="Canva Sans"/>
                <a:ea typeface="Canva Sans"/>
                <a:cs typeface="Canva Sans"/>
                <a:sym typeface="Canva Sans"/>
              </a:rPr>
              <a:t>Name</a:t>
            </a:r>
          </a:p>
          <a:p>
            <a:pPr algn="l" marL="367031" indent="-183515" lvl="1">
              <a:lnSpc>
                <a:spcPts val="2380"/>
              </a:lnSpc>
              <a:spcBef>
                <a:spcPct val="0"/>
              </a:spcBef>
              <a:buFont typeface="Arial"/>
              <a:buChar char="•"/>
            </a:pPr>
            <a:r>
              <a:rPr lang="en-US" sz="1700">
                <a:solidFill>
                  <a:srgbClr val="000000"/>
                </a:solidFill>
                <a:latin typeface="Canva Sans"/>
                <a:ea typeface="Canva Sans"/>
                <a:cs typeface="Canva Sans"/>
                <a:sym typeface="Canva Sans"/>
              </a:rPr>
              <a:t>Address</a:t>
            </a:r>
          </a:p>
          <a:p>
            <a:pPr algn="l" marL="367031" indent="-183515" lvl="1">
              <a:lnSpc>
                <a:spcPts val="2380"/>
              </a:lnSpc>
              <a:spcBef>
                <a:spcPct val="0"/>
              </a:spcBef>
              <a:buFont typeface="Arial"/>
              <a:buChar char="•"/>
            </a:pPr>
            <a:r>
              <a:rPr lang="en-US" sz="1700">
                <a:solidFill>
                  <a:srgbClr val="000000"/>
                </a:solidFill>
                <a:latin typeface="Canva Sans"/>
                <a:ea typeface="Canva Sans"/>
                <a:cs typeface="Canva Sans"/>
                <a:sym typeface="Canva Sans"/>
              </a:rPr>
              <a:t>S</a:t>
            </a:r>
            <a:r>
              <a:rPr lang="en-US" sz="1700">
                <a:solidFill>
                  <a:srgbClr val="000000"/>
                </a:solidFill>
                <a:latin typeface="Canva Sans"/>
                <a:ea typeface="Canva Sans"/>
                <a:cs typeface="Canva Sans"/>
                <a:sym typeface="Canva Sans"/>
              </a:rPr>
              <a:t>ize</a:t>
            </a:r>
          </a:p>
          <a:p>
            <a:pPr algn="l" marL="367031" indent="-183515" lvl="1">
              <a:lnSpc>
                <a:spcPts val="2380"/>
              </a:lnSpc>
              <a:spcBef>
                <a:spcPct val="0"/>
              </a:spcBef>
              <a:buFont typeface="Arial"/>
              <a:buChar char="•"/>
            </a:pPr>
            <a:r>
              <a:rPr lang="en-US" sz="1700">
                <a:solidFill>
                  <a:srgbClr val="000000"/>
                </a:solidFill>
                <a:latin typeface="Canva Sans"/>
                <a:ea typeface="Canva Sans"/>
                <a:cs typeface="Canva Sans"/>
                <a:sym typeface="Canva Sans"/>
              </a:rPr>
              <a:t>numRooms</a:t>
            </a:r>
          </a:p>
          <a:p>
            <a:pPr algn="l" marL="367031" indent="-183515" lvl="1">
              <a:lnSpc>
                <a:spcPts val="2380"/>
              </a:lnSpc>
              <a:spcBef>
                <a:spcPct val="0"/>
              </a:spcBef>
              <a:buFont typeface="Arial"/>
              <a:buChar char="•"/>
            </a:pPr>
            <a:r>
              <a:rPr lang="en-US" sz="1700">
                <a:solidFill>
                  <a:srgbClr val="000000"/>
                </a:solidFill>
                <a:latin typeface="Canva Sans"/>
                <a:ea typeface="Canva Sans"/>
                <a:cs typeface="Canva Sans"/>
                <a:sym typeface="Canva Sans"/>
              </a:rPr>
              <a:t>h</a:t>
            </a:r>
            <a:r>
              <a:rPr lang="en-US" sz="1700">
                <a:solidFill>
                  <a:srgbClr val="000000"/>
                </a:solidFill>
                <a:latin typeface="Canva Sans"/>
                <a:ea typeface="Canva Sans"/>
                <a:cs typeface="Canva Sans"/>
                <a:sym typeface="Canva Sans"/>
              </a:rPr>
              <a:t>ourlyRate</a:t>
            </a:r>
          </a:p>
          <a:p>
            <a:pPr algn="l" marL="367031" indent="-183515" lvl="1">
              <a:lnSpc>
                <a:spcPts val="2380"/>
              </a:lnSpc>
              <a:spcBef>
                <a:spcPct val="0"/>
              </a:spcBef>
              <a:buFont typeface="Arial"/>
              <a:buChar char="•"/>
            </a:pPr>
            <a:r>
              <a:rPr lang="en-US" sz="1700">
                <a:solidFill>
                  <a:srgbClr val="000000"/>
                </a:solidFill>
                <a:latin typeface="Canva Sans"/>
                <a:ea typeface="Canva Sans"/>
                <a:cs typeface="Canva Sans"/>
                <a:sym typeface="Canva Sans"/>
              </a:rPr>
              <a:t>HalfdayRate</a:t>
            </a:r>
          </a:p>
          <a:p>
            <a:pPr algn="l" marL="367031" indent="-183515" lvl="1">
              <a:lnSpc>
                <a:spcPts val="2380"/>
              </a:lnSpc>
              <a:spcBef>
                <a:spcPct val="0"/>
              </a:spcBef>
              <a:buFont typeface="Arial"/>
              <a:buChar char="•"/>
            </a:pPr>
            <a:r>
              <a:rPr lang="en-US" sz="1700">
                <a:solidFill>
                  <a:srgbClr val="000000"/>
                </a:solidFill>
                <a:latin typeface="Canva Sans"/>
                <a:ea typeface="Canva Sans"/>
                <a:cs typeface="Canva Sans"/>
                <a:sym typeface="Canva Sans"/>
              </a:rPr>
              <a:t>FulldayRate</a:t>
            </a:r>
          </a:p>
          <a:p>
            <a:pPr algn="l" marL="367031" indent="-183515" lvl="1">
              <a:lnSpc>
                <a:spcPts val="2380"/>
              </a:lnSpc>
              <a:spcBef>
                <a:spcPct val="0"/>
              </a:spcBef>
              <a:buFont typeface="Arial"/>
              <a:buChar char="•"/>
            </a:pPr>
            <a:r>
              <a:rPr lang="en-US" sz="1700">
                <a:solidFill>
                  <a:srgbClr val="000000"/>
                </a:solidFill>
                <a:latin typeface="Canva Sans"/>
                <a:ea typeface="Canva Sans"/>
                <a:cs typeface="Canva Sans"/>
                <a:sym typeface="Canva Sans"/>
              </a:rPr>
              <a:t>Status</a:t>
            </a:r>
          </a:p>
          <a:p>
            <a:pPr algn="l" marL="367031" indent="-183515" lvl="1">
              <a:lnSpc>
                <a:spcPts val="2380"/>
              </a:lnSpc>
              <a:spcBef>
                <a:spcPct val="0"/>
              </a:spcBef>
              <a:buFont typeface="Arial"/>
              <a:buChar char="•"/>
            </a:pPr>
            <a:r>
              <a:rPr lang="en-US" sz="1700">
                <a:solidFill>
                  <a:srgbClr val="000000"/>
                </a:solidFill>
                <a:latin typeface="Canva Sans"/>
                <a:ea typeface="Canva Sans"/>
                <a:cs typeface="Canva Sans"/>
                <a:sym typeface="Canva Sans"/>
              </a:rPr>
              <a:t>Remark</a:t>
            </a:r>
          </a:p>
          <a:p>
            <a:pPr algn="l" marL="367031" indent="-183515" lvl="1">
              <a:lnSpc>
                <a:spcPts val="2380"/>
              </a:lnSpc>
              <a:spcBef>
                <a:spcPct val="0"/>
              </a:spcBef>
              <a:buFont typeface="Arial"/>
              <a:buChar char="•"/>
            </a:pPr>
            <a:r>
              <a:rPr lang="en-US" sz="1700">
                <a:solidFill>
                  <a:srgbClr val="000000"/>
                </a:solidFill>
                <a:latin typeface="Canva Sans"/>
                <a:ea typeface="Canva Sans"/>
                <a:cs typeface="Canva Sans"/>
                <a:sym typeface="Canva Sans"/>
              </a:rPr>
              <a:t>Rating</a:t>
            </a:r>
          </a:p>
          <a:p>
            <a:pPr algn="l" marL="367031" indent="-183515" lvl="1">
              <a:lnSpc>
                <a:spcPts val="2380"/>
              </a:lnSpc>
              <a:spcBef>
                <a:spcPct val="0"/>
              </a:spcBef>
              <a:buFont typeface="Arial"/>
              <a:buChar char="•"/>
            </a:pPr>
            <a:r>
              <a:rPr lang="en-US" sz="1700">
                <a:solidFill>
                  <a:srgbClr val="000000"/>
                </a:solidFill>
                <a:latin typeface="Canva Sans"/>
                <a:ea typeface="Canva Sans"/>
                <a:cs typeface="Canva Sans"/>
                <a:sym typeface="Canva Sans"/>
              </a:rPr>
              <a:t>CreatedAt</a:t>
            </a:r>
          </a:p>
          <a:p>
            <a:pPr algn="l" marL="367031" indent="-183515" lvl="1">
              <a:lnSpc>
                <a:spcPts val="2380"/>
              </a:lnSpc>
              <a:spcBef>
                <a:spcPct val="0"/>
              </a:spcBef>
              <a:buFont typeface="Arial"/>
              <a:buChar char="•"/>
            </a:pPr>
            <a:r>
              <a:rPr lang="en-US" sz="1700">
                <a:solidFill>
                  <a:srgbClr val="000000"/>
                </a:solidFill>
                <a:latin typeface="Canva Sans"/>
                <a:ea typeface="Canva Sans"/>
                <a:cs typeface="Canva Sans"/>
                <a:sym typeface="Canva Sans"/>
              </a:rPr>
              <a:t>UpdatedAt</a:t>
            </a:r>
          </a:p>
          <a:p>
            <a:pPr algn="l">
              <a:lnSpc>
                <a:spcPts val="2380"/>
              </a:lnSpc>
              <a:spcBef>
                <a:spcPct val="0"/>
              </a:spcBef>
            </a:pPr>
          </a:p>
          <a:p>
            <a:pPr algn="l">
              <a:lnSpc>
                <a:spcPts val="2380"/>
              </a:lnSpc>
              <a:spcBef>
                <a:spcPct val="0"/>
              </a:spcBef>
            </a:pPr>
            <a:r>
              <a:rPr lang="en-US" b="true" sz="1700">
                <a:solidFill>
                  <a:srgbClr val="000000"/>
                </a:solidFill>
                <a:latin typeface="Canva Sans Bold"/>
                <a:ea typeface="Canva Sans Bold"/>
                <a:cs typeface="Canva Sans Bold"/>
                <a:sym typeface="Canva Sans Bold"/>
              </a:rPr>
              <a:t>BOOKING:</a:t>
            </a:r>
          </a:p>
          <a:p>
            <a:pPr algn="l" marL="367031" indent="-183515" lvl="1">
              <a:lnSpc>
                <a:spcPts val="2380"/>
              </a:lnSpc>
              <a:spcBef>
                <a:spcPct val="0"/>
              </a:spcBef>
              <a:buFont typeface="Arial"/>
              <a:buChar char="•"/>
            </a:pPr>
            <a:r>
              <a:rPr lang="en-US" sz="1700">
                <a:solidFill>
                  <a:srgbClr val="000000"/>
                </a:solidFill>
                <a:latin typeface="Canva Sans"/>
                <a:ea typeface="Canva Sans"/>
                <a:cs typeface="Canva Sans"/>
                <a:sym typeface="Canva Sans"/>
              </a:rPr>
              <a:t>Booking Id</a:t>
            </a:r>
          </a:p>
          <a:p>
            <a:pPr algn="l" marL="367031" indent="-183515" lvl="1">
              <a:lnSpc>
                <a:spcPts val="2380"/>
              </a:lnSpc>
              <a:spcBef>
                <a:spcPct val="0"/>
              </a:spcBef>
              <a:buFont typeface="Arial"/>
              <a:buChar char="•"/>
            </a:pPr>
            <a:r>
              <a:rPr lang="en-US" sz="1700">
                <a:solidFill>
                  <a:srgbClr val="000000"/>
                </a:solidFill>
                <a:latin typeface="Canva Sans"/>
                <a:ea typeface="Canva Sans"/>
                <a:cs typeface="Canva Sans"/>
                <a:sym typeface="Canva Sans"/>
              </a:rPr>
              <a:t>Booking Date</a:t>
            </a:r>
          </a:p>
          <a:p>
            <a:pPr algn="l" marL="367031" indent="-183515" lvl="1">
              <a:lnSpc>
                <a:spcPts val="2380"/>
              </a:lnSpc>
              <a:spcBef>
                <a:spcPct val="0"/>
              </a:spcBef>
              <a:buFont typeface="Arial"/>
              <a:buChar char="•"/>
            </a:pPr>
            <a:r>
              <a:rPr lang="en-US" sz="1700">
                <a:solidFill>
                  <a:srgbClr val="000000"/>
                </a:solidFill>
                <a:latin typeface="Canva Sans"/>
                <a:ea typeface="Canva Sans"/>
                <a:cs typeface="Canva Sans"/>
                <a:sym typeface="Canva Sans"/>
              </a:rPr>
              <a:t>Space Price</a:t>
            </a:r>
          </a:p>
          <a:p>
            <a:pPr algn="l" marL="367031" indent="-183515" lvl="1">
              <a:lnSpc>
                <a:spcPts val="2380"/>
              </a:lnSpc>
              <a:spcBef>
                <a:spcPct val="0"/>
              </a:spcBef>
              <a:buFont typeface="Arial"/>
              <a:buChar char="•"/>
            </a:pPr>
            <a:r>
              <a:rPr lang="en-US" sz="1700">
                <a:solidFill>
                  <a:srgbClr val="000000"/>
                </a:solidFill>
                <a:latin typeface="Canva Sans"/>
                <a:ea typeface="Canva Sans"/>
                <a:cs typeface="Canva Sans"/>
                <a:sym typeface="Canva Sans"/>
              </a:rPr>
              <a:t>System Fee</a:t>
            </a:r>
          </a:p>
          <a:p>
            <a:pPr algn="l" marL="367031" indent="-183515" lvl="1">
              <a:lnSpc>
                <a:spcPts val="2380"/>
              </a:lnSpc>
              <a:spcBef>
                <a:spcPct val="0"/>
              </a:spcBef>
              <a:buFont typeface="Arial"/>
              <a:buChar char="•"/>
            </a:pPr>
            <a:r>
              <a:rPr lang="en-US" sz="1700">
                <a:solidFill>
                  <a:srgbClr val="000000"/>
                </a:solidFill>
                <a:latin typeface="Canva Sans"/>
                <a:ea typeface="Canva Sans"/>
                <a:cs typeface="Canva Sans"/>
                <a:sym typeface="Canva Sans"/>
              </a:rPr>
              <a:t>Total </a:t>
            </a:r>
          </a:p>
          <a:p>
            <a:pPr algn="l" marL="367031" indent="-183515" lvl="1">
              <a:lnSpc>
                <a:spcPts val="2380"/>
              </a:lnSpc>
              <a:spcBef>
                <a:spcPct val="0"/>
              </a:spcBef>
              <a:buFont typeface="Arial"/>
              <a:buChar char="•"/>
            </a:pPr>
            <a:r>
              <a:rPr lang="en-US" sz="1700">
                <a:solidFill>
                  <a:srgbClr val="000000"/>
                </a:solidFill>
                <a:latin typeface="Canva Sans"/>
                <a:ea typeface="Canva Sans"/>
                <a:cs typeface="Canva Sans"/>
                <a:sym typeface="Canva Sans"/>
              </a:rPr>
              <a:t>CreatedAt</a:t>
            </a:r>
          </a:p>
          <a:p>
            <a:pPr algn="l" marL="367031" indent="-183515" lvl="1">
              <a:lnSpc>
                <a:spcPts val="2380"/>
              </a:lnSpc>
              <a:spcBef>
                <a:spcPct val="0"/>
              </a:spcBef>
              <a:buFont typeface="Arial"/>
              <a:buChar char="•"/>
            </a:pPr>
            <a:r>
              <a:rPr lang="en-US" sz="1700">
                <a:solidFill>
                  <a:srgbClr val="000000"/>
                </a:solidFill>
                <a:latin typeface="Canva Sans"/>
                <a:ea typeface="Canva Sans"/>
                <a:cs typeface="Canva Sans"/>
                <a:sym typeface="Canva Sans"/>
              </a:rPr>
              <a:t>UpdatedAt</a:t>
            </a:r>
          </a:p>
          <a:p>
            <a:pPr algn="l">
              <a:lnSpc>
                <a:spcPts val="2380"/>
              </a:lnSpc>
              <a:spcBef>
                <a:spcPct val="0"/>
              </a:spcBef>
            </a:pPr>
          </a:p>
          <a:p>
            <a:pPr algn="l">
              <a:lnSpc>
                <a:spcPts val="2380"/>
              </a:lnSpc>
              <a:spcBef>
                <a:spcPct val="0"/>
              </a:spcBef>
            </a:pPr>
          </a:p>
          <a:p>
            <a:pPr algn="l">
              <a:lnSpc>
                <a:spcPts val="2380"/>
              </a:lnSpc>
              <a:spcBef>
                <a:spcPct val="0"/>
              </a:spcBef>
            </a:pPr>
          </a:p>
        </p:txBody>
      </p:sp>
      <p:sp>
        <p:nvSpPr>
          <p:cNvPr name="TextBox 9" id="9"/>
          <p:cNvSpPr txBox="true"/>
          <p:nvPr/>
        </p:nvSpPr>
        <p:spPr>
          <a:xfrm rot="0">
            <a:off x="6224972" y="3168494"/>
            <a:ext cx="2401610" cy="2642870"/>
          </a:xfrm>
          <a:prstGeom prst="rect">
            <a:avLst/>
          </a:prstGeom>
        </p:spPr>
        <p:txBody>
          <a:bodyPr anchor="t" rtlCol="false" tIns="0" lIns="0" bIns="0" rIns="0">
            <a:spAutoFit/>
          </a:bodyPr>
          <a:lstStyle/>
          <a:p>
            <a:pPr algn="l">
              <a:lnSpc>
                <a:spcPts val="2380"/>
              </a:lnSpc>
            </a:pPr>
            <a:r>
              <a:rPr lang="en-US" sz="1700" b="true">
                <a:solidFill>
                  <a:srgbClr val="000000"/>
                </a:solidFill>
                <a:latin typeface="Canva Sans Bold"/>
                <a:ea typeface="Canva Sans Bold"/>
                <a:cs typeface="Canva Sans Bold"/>
                <a:sym typeface="Canva Sans Bold"/>
              </a:rPr>
              <a:t>REFACTORED LABELS: </a:t>
            </a:r>
          </a:p>
          <a:p>
            <a:pPr algn="l" marL="367032" indent="-183516" lvl="1">
              <a:lnSpc>
                <a:spcPts val="2380"/>
              </a:lnSpc>
              <a:buFont typeface="Arial"/>
              <a:buChar char="•"/>
            </a:pPr>
            <a:r>
              <a:rPr lang="en-US" b="true" sz="1700" i="true">
                <a:solidFill>
                  <a:srgbClr val="000000"/>
                </a:solidFill>
                <a:latin typeface="Canva Sans Bold Italics"/>
                <a:ea typeface="Canva Sans Bold Italics"/>
                <a:cs typeface="Canva Sans Bold Italics"/>
                <a:sym typeface="Canva Sans Bold Italics"/>
              </a:rPr>
              <a:t>Timeslot</a:t>
            </a:r>
          </a:p>
          <a:p>
            <a:pPr algn="l" marL="367032" indent="-183516" lvl="1">
              <a:lnSpc>
                <a:spcPts val="2380"/>
              </a:lnSpc>
              <a:buFont typeface="Arial"/>
              <a:buChar char="•"/>
            </a:pPr>
            <a:r>
              <a:rPr lang="en-US" b="true" sz="1700" i="true">
                <a:solidFill>
                  <a:srgbClr val="000000"/>
                </a:solidFill>
                <a:latin typeface="Canva Sans Bold Italics"/>
                <a:ea typeface="Canva Sans Bold Italics"/>
                <a:cs typeface="Canva Sans Bold Italics"/>
                <a:sym typeface="Canva Sans Bold Italics"/>
              </a:rPr>
              <a:t>Day</a:t>
            </a:r>
          </a:p>
          <a:p>
            <a:pPr algn="l" marL="367032" indent="-183516" lvl="1">
              <a:lnSpc>
                <a:spcPts val="2380"/>
              </a:lnSpc>
              <a:buFont typeface="Arial"/>
              <a:buChar char="•"/>
            </a:pPr>
            <a:r>
              <a:rPr lang="en-US" b="true" sz="1700" i="true">
                <a:solidFill>
                  <a:srgbClr val="000000"/>
                </a:solidFill>
                <a:latin typeface="Canva Sans Bold Italics"/>
                <a:ea typeface="Canva Sans Bold Italics"/>
                <a:cs typeface="Canva Sans Bold Italics"/>
                <a:sym typeface="Canva Sans Bold Italics"/>
              </a:rPr>
              <a:t>Month</a:t>
            </a:r>
          </a:p>
          <a:p>
            <a:pPr algn="l" marL="367032" indent="-183516" lvl="1">
              <a:lnSpc>
                <a:spcPts val="2380"/>
              </a:lnSpc>
              <a:buFont typeface="Arial"/>
              <a:buChar char="•"/>
            </a:pPr>
            <a:r>
              <a:rPr lang="en-US" b="true" sz="1700" i="true">
                <a:solidFill>
                  <a:srgbClr val="000000"/>
                </a:solidFill>
                <a:latin typeface="Canva Sans Bold Italics"/>
                <a:ea typeface="Canva Sans Bold Italics"/>
                <a:cs typeface="Canva Sans Bold Italics"/>
                <a:sym typeface="Canva Sans Bold Italics"/>
              </a:rPr>
              <a:t>Year</a:t>
            </a:r>
          </a:p>
          <a:p>
            <a:pPr algn="l" marL="367032" indent="-183516" lvl="1">
              <a:lnSpc>
                <a:spcPts val="2380"/>
              </a:lnSpc>
              <a:buFont typeface="Arial"/>
              <a:buChar char="•"/>
            </a:pPr>
            <a:r>
              <a:rPr lang="en-US" b="true" sz="1700" i="true">
                <a:solidFill>
                  <a:srgbClr val="000000"/>
                </a:solidFill>
                <a:latin typeface="Canva Sans Bold Italics"/>
                <a:ea typeface="Canva Sans Bold Italics"/>
                <a:cs typeface="Canva Sans Bold Italics"/>
                <a:sym typeface="Canva Sans Bold Italics"/>
              </a:rPr>
              <a:t>Season</a:t>
            </a:r>
          </a:p>
          <a:p>
            <a:pPr algn="l" marL="367032" indent="-183516" lvl="1">
              <a:lnSpc>
                <a:spcPts val="2380"/>
              </a:lnSpc>
              <a:buFont typeface="Arial"/>
              <a:buChar char="•"/>
            </a:pPr>
            <a:r>
              <a:rPr lang="en-US" b="true" sz="1700" i="true">
                <a:solidFill>
                  <a:srgbClr val="000000"/>
                </a:solidFill>
                <a:latin typeface="Canva Sans Bold Italics"/>
                <a:ea typeface="Canva Sans Bold Italics"/>
                <a:cs typeface="Canva Sans Bold Italics"/>
                <a:sym typeface="Canva Sans Bold Italics"/>
              </a:rPr>
              <a:t>Rating</a:t>
            </a:r>
          </a:p>
          <a:p>
            <a:pPr algn="l" marL="367032" indent="-183516" lvl="1">
              <a:lnSpc>
                <a:spcPts val="2380"/>
              </a:lnSpc>
              <a:buFont typeface="Arial"/>
              <a:buChar char="•"/>
            </a:pPr>
            <a:r>
              <a:rPr lang="en-US" b="true" sz="1700" i="true">
                <a:solidFill>
                  <a:srgbClr val="000000"/>
                </a:solidFill>
                <a:latin typeface="Canva Sans Bold Italics"/>
                <a:ea typeface="Canva Sans Bold Italics"/>
                <a:cs typeface="Canva Sans Bold Italics"/>
                <a:sym typeface="Canva Sans Bold Italics"/>
              </a:rPr>
              <a:t>Price_Range</a:t>
            </a:r>
          </a:p>
          <a:p>
            <a:pPr algn="l" marL="367032" indent="-183516" lvl="1">
              <a:lnSpc>
                <a:spcPts val="2380"/>
              </a:lnSpc>
              <a:buFont typeface="Arial"/>
              <a:buChar char="•"/>
            </a:pPr>
            <a:r>
              <a:rPr lang="en-US" b="true" sz="1700" i="true">
                <a:solidFill>
                  <a:srgbClr val="000000"/>
                </a:solidFill>
                <a:latin typeface="Canva Sans Bold Italics"/>
                <a:ea typeface="Canva Sans Bold Italics"/>
                <a:cs typeface="Canva Sans Bold Italics"/>
                <a:sym typeface="Canva Sans Bold Italics"/>
              </a:rPr>
              <a:t>Location</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8125049" y="-1470450"/>
            <a:ext cx="11263074" cy="13760076"/>
          </a:xfrm>
          <a:custGeom>
            <a:avLst/>
            <a:gdLst/>
            <a:ahLst/>
            <a:cxnLst/>
            <a:rect r="r" b="b" t="t" l="l"/>
            <a:pathLst>
              <a:path h="13760076" w="11263074">
                <a:moveTo>
                  <a:pt x="0" y="0"/>
                </a:moveTo>
                <a:lnTo>
                  <a:pt x="11263074" y="0"/>
                </a:lnTo>
                <a:lnTo>
                  <a:pt x="11263074" y="13760076"/>
                </a:lnTo>
                <a:lnTo>
                  <a:pt x="0" y="13760076"/>
                </a:lnTo>
                <a:lnTo>
                  <a:pt x="0" y="0"/>
                </a:lnTo>
                <a:close/>
              </a:path>
            </a:pathLst>
          </a:custGeom>
          <a:blipFill>
            <a:blip r:embed="rId2"/>
            <a:stretch>
              <a:fillRect l="0" t="0" r="0" b="0"/>
            </a:stretch>
          </a:blipFill>
        </p:spPr>
      </p:sp>
      <p:sp>
        <p:nvSpPr>
          <p:cNvPr name="Freeform 3" id="3"/>
          <p:cNvSpPr/>
          <p:nvPr/>
        </p:nvSpPr>
        <p:spPr>
          <a:xfrm flipH="false" flipV="false" rot="0">
            <a:off x="838736" y="922267"/>
            <a:ext cx="8816607" cy="6480206"/>
          </a:xfrm>
          <a:custGeom>
            <a:avLst/>
            <a:gdLst/>
            <a:ahLst/>
            <a:cxnLst/>
            <a:rect r="r" b="b" t="t" l="l"/>
            <a:pathLst>
              <a:path h="6480206" w="8816607">
                <a:moveTo>
                  <a:pt x="0" y="0"/>
                </a:moveTo>
                <a:lnTo>
                  <a:pt x="8816607" y="0"/>
                </a:lnTo>
                <a:lnTo>
                  <a:pt x="8816607" y="6480206"/>
                </a:lnTo>
                <a:lnTo>
                  <a:pt x="0" y="6480206"/>
                </a:lnTo>
                <a:lnTo>
                  <a:pt x="0" y="0"/>
                </a:lnTo>
                <a:close/>
              </a:path>
            </a:pathLst>
          </a:custGeom>
          <a:blipFill>
            <a:blip r:embed="rId3"/>
            <a:stretch>
              <a:fillRect l="0" t="0" r="0" b="0"/>
            </a:stretch>
          </a:blipFill>
        </p:spPr>
      </p:sp>
      <p:sp>
        <p:nvSpPr>
          <p:cNvPr name="Freeform 4" id="4"/>
          <p:cNvSpPr/>
          <p:nvPr/>
        </p:nvSpPr>
        <p:spPr>
          <a:xfrm flipH="false" flipV="false" rot="0">
            <a:off x="443567" y="7674062"/>
            <a:ext cx="4520324" cy="1963668"/>
          </a:xfrm>
          <a:custGeom>
            <a:avLst/>
            <a:gdLst/>
            <a:ahLst/>
            <a:cxnLst/>
            <a:rect r="r" b="b" t="t" l="l"/>
            <a:pathLst>
              <a:path h="1963668" w="4520324">
                <a:moveTo>
                  <a:pt x="0" y="0"/>
                </a:moveTo>
                <a:lnTo>
                  <a:pt x="4520323" y="0"/>
                </a:lnTo>
                <a:lnTo>
                  <a:pt x="4520323" y="1963667"/>
                </a:lnTo>
                <a:lnTo>
                  <a:pt x="0" y="1963667"/>
                </a:lnTo>
                <a:lnTo>
                  <a:pt x="0" y="0"/>
                </a:lnTo>
                <a:close/>
              </a:path>
            </a:pathLst>
          </a:custGeom>
          <a:blipFill>
            <a:blip r:embed="rId4"/>
            <a:stretch>
              <a:fillRect l="0" t="0" r="0" b="0"/>
            </a:stretch>
          </a:blipFill>
        </p:spPr>
      </p:sp>
      <p:sp>
        <p:nvSpPr>
          <p:cNvPr name="Freeform 5" id="5"/>
          <p:cNvSpPr/>
          <p:nvPr/>
        </p:nvSpPr>
        <p:spPr>
          <a:xfrm flipH="false" flipV="false" rot="0">
            <a:off x="4793251" y="7402473"/>
            <a:ext cx="3995209" cy="2612938"/>
          </a:xfrm>
          <a:custGeom>
            <a:avLst/>
            <a:gdLst/>
            <a:ahLst/>
            <a:cxnLst/>
            <a:rect r="r" b="b" t="t" l="l"/>
            <a:pathLst>
              <a:path h="2612938" w="3995209">
                <a:moveTo>
                  <a:pt x="0" y="0"/>
                </a:moveTo>
                <a:lnTo>
                  <a:pt x="3995209" y="0"/>
                </a:lnTo>
                <a:lnTo>
                  <a:pt x="3995209" y="2612938"/>
                </a:lnTo>
                <a:lnTo>
                  <a:pt x="0" y="2612938"/>
                </a:lnTo>
                <a:lnTo>
                  <a:pt x="0" y="0"/>
                </a:lnTo>
                <a:close/>
              </a:path>
            </a:pathLst>
          </a:custGeom>
          <a:blipFill>
            <a:blip r:embed="rId5"/>
            <a:stretch>
              <a:fillRect l="0" t="0" r="0" b="0"/>
            </a:stretch>
          </a:blipFill>
        </p:spPr>
      </p:sp>
      <p:sp>
        <p:nvSpPr>
          <p:cNvPr name="TextBox 6" id="6"/>
          <p:cNvSpPr txBox="true"/>
          <p:nvPr/>
        </p:nvSpPr>
        <p:spPr>
          <a:xfrm rot="0">
            <a:off x="443567" y="358775"/>
            <a:ext cx="10560582" cy="669925"/>
          </a:xfrm>
          <a:prstGeom prst="rect">
            <a:avLst/>
          </a:prstGeom>
        </p:spPr>
        <p:txBody>
          <a:bodyPr anchor="t" rtlCol="false" tIns="0" lIns="0" bIns="0" rIns="0">
            <a:spAutoFit/>
          </a:bodyPr>
          <a:lstStyle/>
          <a:p>
            <a:pPr algn="l">
              <a:lnSpc>
                <a:spcPts val="5000"/>
              </a:lnSpc>
            </a:pPr>
            <a:r>
              <a:rPr lang="en-US" sz="5000" b="true">
                <a:solidFill>
                  <a:srgbClr val="004AAD"/>
                </a:solidFill>
                <a:latin typeface="Montserrat Classic Bold"/>
                <a:ea typeface="Montserrat Classic Bold"/>
                <a:cs typeface="Montserrat Classic Bold"/>
                <a:sym typeface="Montserrat Classic Bold"/>
              </a:rPr>
              <a:t>DATA MODEL IMPLEMNTATION</a:t>
            </a:r>
          </a:p>
        </p:txBody>
      </p:sp>
      <p:sp>
        <p:nvSpPr>
          <p:cNvPr name="TextBox 7" id="7"/>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2E2E2E"/>
                </a:solidFill>
                <a:latin typeface="Canva Sans"/>
                <a:ea typeface="Canva Sans"/>
                <a:cs typeface="Canva Sans"/>
                <a:sym typeface="Canva Sans"/>
              </a:rPr>
              <a:t>5</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3525861">
            <a:off x="19718132" y="4423975"/>
            <a:ext cx="13709384" cy="13709384"/>
          </a:xfrm>
          <a:custGeom>
            <a:avLst/>
            <a:gdLst/>
            <a:ahLst/>
            <a:cxnLst/>
            <a:rect r="r" b="b" t="t" l="l"/>
            <a:pathLst>
              <a:path h="13709384" w="13709384">
                <a:moveTo>
                  <a:pt x="0" y="0"/>
                </a:moveTo>
                <a:lnTo>
                  <a:pt x="13709385" y="0"/>
                </a:lnTo>
                <a:lnTo>
                  <a:pt x="13709385" y="13709384"/>
                </a:lnTo>
                <a:lnTo>
                  <a:pt x="0" y="13709384"/>
                </a:lnTo>
                <a:lnTo>
                  <a:pt x="0" y="0"/>
                </a:lnTo>
                <a:close/>
              </a:path>
            </a:pathLst>
          </a:custGeom>
          <a:blipFill>
            <a:blip r:embed="rId2">
              <a:alphaModFix amt="35000"/>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5767953" y="64441"/>
            <a:ext cx="8025516" cy="964259"/>
          </a:xfrm>
          <a:prstGeom prst="rect">
            <a:avLst/>
          </a:prstGeom>
        </p:spPr>
        <p:txBody>
          <a:bodyPr anchor="t" rtlCol="false" tIns="0" lIns="0" bIns="0" rIns="0">
            <a:spAutoFit/>
          </a:bodyPr>
          <a:lstStyle/>
          <a:p>
            <a:pPr algn="l">
              <a:lnSpc>
                <a:spcPts val="7237"/>
              </a:lnSpc>
            </a:pPr>
            <a:r>
              <a:rPr lang="en-US" sz="7237" b="true">
                <a:solidFill>
                  <a:srgbClr val="004AAD"/>
                </a:solidFill>
                <a:latin typeface="Montserrat Classic Bold"/>
                <a:ea typeface="Montserrat Classic Bold"/>
                <a:cs typeface="Montserrat Classic Bold"/>
                <a:sym typeface="Montserrat Classic Bold"/>
              </a:rPr>
              <a:t>BOOKING</a:t>
            </a:r>
          </a:p>
        </p:txBody>
      </p:sp>
      <p:sp>
        <p:nvSpPr>
          <p:cNvPr name="Freeform 4" id="4"/>
          <p:cNvSpPr/>
          <p:nvPr/>
        </p:nvSpPr>
        <p:spPr>
          <a:xfrm flipH="true" flipV="false" rot="8532740">
            <a:off x="-2703495" y="7048838"/>
            <a:ext cx="6729406" cy="5469172"/>
          </a:xfrm>
          <a:custGeom>
            <a:avLst/>
            <a:gdLst/>
            <a:ahLst/>
            <a:cxnLst/>
            <a:rect r="r" b="b" t="t" l="l"/>
            <a:pathLst>
              <a:path h="5469172" w="6729406">
                <a:moveTo>
                  <a:pt x="6729406" y="0"/>
                </a:moveTo>
                <a:lnTo>
                  <a:pt x="0" y="0"/>
                </a:lnTo>
                <a:lnTo>
                  <a:pt x="0" y="5469172"/>
                </a:lnTo>
                <a:lnTo>
                  <a:pt x="6729406" y="5469172"/>
                </a:lnTo>
                <a:lnTo>
                  <a:pt x="6729406" y="0"/>
                </a:lnTo>
                <a:close/>
              </a:path>
            </a:pathLst>
          </a:custGeom>
          <a:blipFill>
            <a:blip r:embed="rId4">
              <a:alphaModFix amt="50000"/>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2085749">
            <a:off x="12590238" y="-8510411"/>
            <a:ext cx="14345355" cy="14345355"/>
          </a:xfrm>
          <a:custGeom>
            <a:avLst/>
            <a:gdLst/>
            <a:ahLst/>
            <a:cxnLst/>
            <a:rect r="r" b="b" t="t" l="l"/>
            <a:pathLst>
              <a:path h="14345355" w="14345355">
                <a:moveTo>
                  <a:pt x="0" y="0"/>
                </a:moveTo>
                <a:lnTo>
                  <a:pt x="14345355" y="0"/>
                </a:lnTo>
                <a:lnTo>
                  <a:pt x="14345355" y="14345356"/>
                </a:lnTo>
                <a:lnTo>
                  <a:pt x="0" y="14345356"/>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0" y="-247458"/>
            <a:ext cx="4395890" cy="3971287"/>
          </a:xfrm>
          <a:custGeom>
            <a:avLst/>
            <a:gdLst/>
            <a:ahLst/>
            <a:cxnLst/>
            <a:rect r="r" b="b" t="t" l="l"/>
            <a:pathLst>
              <a:path h="3971287" w="4395890">
                <a:moveTo>
                  <a:pt x="0" y="0"/>
                </a:moveTo>
                <a:lnTo>
                  <a:pt x="4395890" y="0"/>
                </a:lnTo>
                <a:lnTo>
                  <a:pt x="4395890" y="3971287"/>
                </a:lnTo>
                <a:lnTo>
                  <a:pt x="0" y="3971287"/>
                </a:lnTo>
                <a:lnTo>
                  <a:pt x="0" y="0"/>
                </a:lnTo>
                <a:close/>
              </a:path>
            </a:pathLst>
          </a:custGeom>
          <a:blipFill>
            <a:blip r:embed="rId6"/>
            <a:stretch>
              <a:fillRect l="0" t="0" r="0" b="0"/>
            </a:stretch>
          </a:blipFill>
        </p:spPr>
      </p:sp>
      <p:sp>
        <p:nvSpPr>
          <p:cNvPr name="Freeform 7" id="7"/>
          <p:cNvSpPr/>
          <p:nvPr/>
        </p:nvSpPr>
        <p:spPr>
          <a:xfrm flipH="false" flipV="false" rot="0">
            <a:off x="0" y="3723829"/>
            <a:ext cx="6329016" cy="3107999"/>
          </a:xfrm>
          <a:custGeom>
            <a:avLst/>
            <a:gdLst/>
            <a:ahLst/>
            <a:cxnLst/>
            <a:rect r="r" b="b" t="t" l="l"/>
            <a:pathLst>
              <a:path h="3107999" w="6329016">
                <a:moveTo>
                  <a:pt x="0" y="0"/>
                </a:moveTo>
                <a:lnTo>
                  <a:pt x="6329016" y="0"/>
                </a:lnTo>
                <a:lnTo>
                  <a:pt x="6329016" y="3107999"/>
                </a:lnTo>
                <a:lnTo>
                  <a:pt x="0" y="3107999"/>
                </a:lnTo>
                <a:lnTo>
                  <a:pt x="0" y="0"/>
                </a:lnTo>
                <a:close/>
              </a:path>
            </a:pathLst>
          </a:custGeom>
          <a:blipFill>
            <a:blip r:embed="rId7"/>
            <a:stretch>
              <a:fillRect l="0" t="0" r="0" b="0"/>
            </a:stretch>
          </a:blipFill>
        </p:spPr>
      </p:sp>
      <p:sp>
        <p:nvSpPr>
          <p:cNvPr name="Freeform 8" id="8"/>
          <p:cNvSpPr/>
          <p:nvPr/>
        </p:nvSpPr>
        <p:spPr>
          <a:xfrm flipH="false" flipV="false" rot="0">
            <a:off x="-505616" y="6798565"/>
            <a:ext cx="3670124" cy="3488435"/>
          </a:xfrm>
          <a:custGeom>
            <a:avLst/>
            <a:gdLst/>
            <a:ahLst/>
            <a:cxnLst/>
            <a:rect r="r" b="b" t="t" l="l"/>
            <a:pathLst>
              <a:path h="3488435" w="3670124">
                <a:moveTo>
                  <a:pt x="0" y="0"/>
                </a:moveTo>
                <a:lnTo>
                  <a:pt x="3670124" y="0"/>
                </a:lnTo>
                <a:lnTo>
                  <a:pt x="3670124" y="3488435"/>
                </a:lnTo>
                <a:lnTo>
                  <a:pt x="0" y="3488435"/>
                </a:lnTo>
                <a:lnTo>
                  <a:pt x="0" y="0"/>
                </a:lnTo>
                <a:close/>
              </a:path>
            </a:pathLst>
          </a:custGeom>
          <a:blipFill>
            <a:blip r:embed="rId8"/>
            <a:stretch>
              <a:fillRect l="0" t="0" r="0" b="0"/>
            </a:stretch>
          </a:blipFill>
        </p:spPr>
      </p:sp>
      <p:sp>
        <p:nvSpPr>
          <p:cNvPr name="Freeform 9" id="9"/>
          <p:cNvSpPr/>
          <p:nvPr/>
        </p:nvSpPr>
        <p:spPr>
          <a:xfrm flipH="false" flipV="false" rot="0">
            <a:off x="13906453" y="0"/>
            <a:ext cx="4449672" cy="5854268"/>
          </a:xfrm>
          <a:custGeom>
            <a:avLst/>
            <a:gdLst/>
            <a:ahLst/>
            <a:cxnLst/>
            <a:rect r="r" b="b" t="t" l="l"/>
            <a:pathLst>
              <a:path h="5854268" w="4449672">
                <a:moveTo>
                  <a:pt x="0" y="0"/>
                </a:moveTo>
                <a:lnTo>
                  <a:pt x="4449673" y="0"/>
                </a:lnTo>
                <a:lnTo>
                  <a:pt x="4449673" y="5854268"/>
                </a:lnTo>
                <a:lnTo>
                  <a:pt x="0" y="5854268"/>
                </a:lnTo>
                <a:lnTo>
                  <a:pt x="0" y="0"/>
                </a:lnTo>
                <a:close/>
              </a:path>
            </a:pathLst>
          </a:custGeom>
          <a:blipFill>
            <a:blip r:embed="rId9"/>
            <a:stretch>
              <a:fillRect l="0" t="0" r="0" b="0"/>
            </a:stretch>
          </a:blipFill>
        </p:spPr>
      </p:sp>
      <p:sp>
        <p:nvSpPr>
          <p:cNvPr name="Freeform 10" id="10"/>
          <p:cNvSpPr/>
          <p:nvPr/>
        </p:nvSpPr>
        <p:spPr>
          <a:xfrm flipH="false" flipV="false" rot="0">
            <a:off x="14115699" y="5806182"/>
            <a:ext cx="4240427" cy="3602930"/>
          </a:xfrm>
          <a:custGeom>
            <a:avLst/>
            <a:gdLst/>
            <a:ahLst/>
            <a:cxnLst/>
            <a:rect r="r" b="b" t="t" l="l"/>
            <a:pathLst>
              <a:path h="3602930" w="4240427">
                <a:moveTo>
                  <a:pt x="0" y="0"/>
                </a:moveTo>
                <a:lnTo>
                  <a:pt x="4240427" y="0"/>
                </a:lnTo>
                <a:lnTo>
                  <a:pt x="4240427" y="3602930"/>
                </a:lnTo>
                <a:lnTo>
                  <a:pt x="0" y="3602930"/>
                </a:lnTo>
                <a:lnTo>
                  <a:pt x="0" y="0"/>
                </a:lnTo>
                <a:close/>
              </a:path>
            </a:pathLst>
          </a:custGeom>
          <a:blipFill>
            <a:blip r:embed="rId10"/>
            <a:stretch>
              <a:fillRect l="0" t="0" r="0" b="0"/>
            </a:stretch>
          </a:blipFill>
        </p:spPr>
      </p:sp>
      <p:sp>
        <p:nvSpPr>
          <p:cNvPr name="Freeform 11" id="11"/>
          <p:cNvSpPr/>
          <p:nvPr/>
        </p:nvSpPr>
        <p:spPr>
          <a:xfrm flipH="false" flipV="false" rot="0">
            <a:off x="-6960065" y="167952"/>
            <a:ext cx="9305404" cy="5734455"/>
          </a:xfrm>
          <a:custGeom>
            <a:avLst/>
            <a:gdLst/>
            <a:ahLst/>
            <a:cxnLst/>
            <a:rect r="r" b="b" t="t" l="l"/>
            <a:pathLst>
              <a:path h="5734455" w="9305404">
                <a:moveTo>
                  <a:pt x="0" y="0"/>
                </a:moveTo>
                <a:lnTo>
                  <a:pt x="9305404" y="0"/>
                </a:lnTo>
                <a:lnTo>
                  <a:pt x="9305404" y="5734455"/>
                </a:lnTo>
                <a:lnTo>
                  <a:pt x="0" y="5734455"/>
                </a:lnTo>
                <a:lnTo>
                  <a:pt x="0" y="0"/>
                </a:lnTo>
                <a:close/>
              </a:path>
            </a:pathLst>
          </a:custGeom>
          <a:blipFill>
            <a:blip r:embed="rId11"/>
            <a:stretch>
              <a:fillRect l="0" t="0" r="0" b="0"/>
            </a:stretch>
          </a:blipFill>
        </p:spPr>
      </p:sp>
      <p:sp>
        <p:nvSpPr>
          <p:cNvPr name="Freeform 12" id="12"/>
          <p:cNvSpPr/>
          <p:nvPr/>
        </p:nvSpPr>
        <p:spPr>
          <a:xfrm flipH="false" flipV="false" rot="0">
            <a:off x="3739669" y="-976816"/>
            <a:ext cx="13519631" cy="11074474"/>
          </a:xfrm>
          <a:custGeom>
            <a:avLst/>
            <a:gdLst/>
            <a:ahLst/>
            <a:cxnLst/>
            <a:rect r="r" b="b" t="t" l="l"/>
            <a:pathLst>
              <a:path h="11074474" w="13519631">
                <a:moveTo>
                  <a:pt x="0" y="0"/>
                </a:moveTo>
                <a:lnTo>
                  <a:pt x="13519631" y="0"/>
                </a:lnTo>
                <a:lnTo>
                  <a:pt x="13519631" y="11074474"/>
                </a:lnTo>
                <a:lnTo>
                  <a:pt x="0" y="11074474"/>
                </a:lnTo>
                <a:lnTo>
                  <a:pt x="0" y="0"/>
                </a:lnTo>
                <a:close/>
              </a:path>
            </a:pathLst>
          </a:custGeom>
          <a:blipFill>
            <a:blip r:embed="rId12"/>
            <a:stretch>
              <a:fillRect l="-16461" t="0" r="-16461" b="0"/>
            </a:stretch>
          </a:blipFill>
        </p:spPr>
      </p:sp>
      <p:sp>
        <p:nvSpPr>
          <p:cNvPr name="TextBox 13" id="13"/>
          <p:cNvSpPr txBox="true"/>
          <p:nvPr/>
        </p:nvSpPr>
        <p:spPr>
          <a:xfrm rot="0">
            <a:off x="10710718" y="110802"/>
            <a:ext cx="3048794" cy="497840"/>
          </a:xfrm>
          <a:prstGeom prst="rect">
            <a:avLst/>
          </a:prstGeom>
        </p:spPr>
        <p:txBody>
          <a:bodyPr anchor="t" rtlCol="false" tIns="0" lIns="0" bIns="0" rIns="0">
            <a:spAutoFit/>
          </a:bodyPr>
          <a:lstStyle/>
          <a:p>
            <a:pPr algn="ctr">
              <a:lnSpc>
                <a:spcPts val="4060"/>
              </a:lnSpc>
              <a:spcBef>
                <a:spcPct val="0"/>
              </a:spcBef>
            </a:pPr>
            <a:r>
              <a:rPr lang="en-US" b="true" sz="2900">
                <a:solidFill>
                  <a:srgbClr val="2E2E2E"/>
                </a:solidFill>
                <a:latin typeface="Montserrat Classic Bold"/>
                <a:ea typeface="Montserrat Classic Bold"/>
                <a:cs typeface="Montserrat Classic Bold"/>
                <a:sym typeface="Montserrat Classic Bold"/>
              </a:rPr>
              <a:t>Kaung Nyo Lwin</a:t>
            </a:r>
          </a:p>
        </p:txBody>
      </p:sp>
      <p:sp>
        <p:nvSpPr>
          <p:cNvPr name="TextBox 14" id="14"/>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2E2E2E"/>
                </a:solidFill>
                <a:latin typeface="Canva Sans"/>
                <a:ea typeface="Canva Sans"/>
                <a:cs typeface="Canva Sans"/>
                <a:sym typeface="Canva Sans"/>
              </a:rPr>
              <a:t>6</a:t>
            </a:r>
          </a:p>
        </p:txBody>
      </p:sp>
      <p:sp>
        <p:nvSpPr>
          <p:cNvPr name="Freeform 15" id="15"/>
          <p:cNvSpPr/>
          <p:nvPr/>
        </p:nvSpPr>
        <p:spPr>
          <a:xfrm flipH="false" flipV="false" rot="0">
            <a:off x="6049587" y="7362099"/>
            <a:ext cx="6188827" cy="3123791"/>
          </a:xfrm>
          <a:custGeom>
            <a:avLst/>
            <a:gdLst/>
            <a:ahLst/>
            <a:cxnLst/>
            <a:rect r="r" b="b" t="t" l="l"/>
            <a:pathLst>
              <a:path h="3123791" w="6188827">
                <a:moveTo>
                  <a:pt x="0" y="0"/>
                </a:moveTo>
                <a:lnTo>
                  <a:pt x="6188826" y="0"/>
                </a:lnTo>
                <a:lnTo>
                  <a:pt x="6188826" y="3123791"/>
                </a:lnTo>
                <a:lnTo>
                  <a:pt x="0" y="3123791"/>
                </a:lnTo>
                <a:lnTo>
                  <a:pt x="0" y="0"/>
                </a:lnTo>
                <a:close/>
              </a:path>
            </a:pathLst>
          </a:custGeom>
          <a:blipFill>
            <a:blip r:embed="rId13"/>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3525861">
            <a:off x="19718132" y="4423975"/>
            <a:ext cx="13709384" cy="13709384"/>
          </a:xfrm>
          <a:custGeom>
            <a:avLst/>
            <a:gdLst/>
            <a:ahLst/>
            <a:cxnLst/>
            <a:rect r="r" b="b" t="t" l="l"/>
            <a:pathLst>
              <a:path h="13709384" w="13709384">
                <a:moveTo>
                  <a:pt x="0" y="0"/>
                </a:moveTo>
                <a:lnTo>
                  <a:pt x="13709385" y="0"/>
                </a:lnTo>
                <a:lnTo>
                  <a:pt x="13709385" y="13709384"/>
                </a:lnTo>
                <a:lnTo>
                  <a:pt x="0" y="13709384"/>
                </a:lnTo>
                <a:lnTo>
                  <a:pt x="0" y="0"/>
                </a:lnTo>
                <a:close/>
              </a:path>
            </a:pathLst>
          </a:custGeom>
          <a:blipFill>
            <a:blip r:embed="rId2">
              <a:alphaModFix amt="35000"/>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4338957" y="581804"/>
            <a:ext cx="11663440" cy="942834"/>
          </a:xfrm>
          <a:prstGeom prst="rect">
            <a:avLst/>
          </a:prstGeom>
        </p:spPr>
        <p:txBody>
          <a:bodyPr anchor="t" rtlCol="false" tIns="0" lIns="0" bIns="0" rIns="0">
            <a:spAutoFit/>
          </a:bodyPr>
          <a:lstStyle/>
          <a:p>
            <a:pPr algn="l">
              <a:lnSpc>
                <a:spcPts val="7096"/>
              </a:lnSpc>
            </a:pPr>
            <a:r>
              <a:rPr lang="en-US" sz="7096" b="true">
                <a:solidFill>
                  <a:srgbClr val="004AAD"/>
                </a:solidFill>
                <a:latin typeface="Montserrat Classic Bold"/>
                <a:ea typeface="Montserrat Classic Bold"/>
                <a:cs typeface="Montserrat Classic Bold"/>
                <a:sym typeface="Montserrat Classic Bold"/>
              </a:rPr>
              <a:t>OTHER TRANSACTIONS</a:t>
            </a:r>
          </a:p>
        </p:txBody>
      </p:sp>
      <p:sp>
        <p:nvSpPr>
          <p:cNvPr name="Freeform 4" id="4"/>
          <p:cNvSpPr/>
          <p:nvPr/>
        </p:nvSpPr>
        <p:spPr>
          <a:xfrm flipH="true" flipV="false" rot="8532740">
            <a:off x="-2703495" y="7048838"/>
            <a:ext cx="6729406" cy="5469172"/>
          </a:xfrm>
          <a:custGeom>
            <a:avLst/>
            <a:gdLst/>
            <a:ahLst/>
            <a:cxnLst/>
            <a:rect r="r" b="b" t="t" l="l"/>
            <a:pathLst>
              <a:path h="5469172" w="6729406">
                <a:moveTo>
                  <a:pt x="6729406" y="0"/>
                </a:moveTo>
                <a:lnTo>
                  <a:pt x="0" y="0"/>
                </a:lnTo>
                <a:lnTo>
                  <a:pt x="0" y="5469172"/>
                </a:lnTo>
                <a:lnTo>
                  <a:pt x="6729406" y="5469172"/>
                </a:lnTo>
                <a:lnTo>
                  <a:pt x="6729406" y="0"/>
                </a:lnTo>
                <a:close/>
              </a:path>
            </a:pathLst>
          </a:custGeom>
          <a:blipFill>
            <a:blip r:embed="rId4">
              <a:alphaModFix amt="50000"/>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2085749">
            <a:off x="12590238" y="-8510411"/>
            <a:ext cx="14345355" cy="14345355"/>
          </a:xfrm>
          <a:custGeom>
            <a:avLst/>
            <a:gdLst/>
            <a:ahLst/>
            <a:cxnLst/>
            <a:rect r="r" b="b" t="t" l="l"/>
            <a:pathLst>
              <a:path h="14345355" w="14345355">
                <a:moveTo>
                  <a:pt x="0" y="0"/>
                </a:moveTo>
                <a:lnTo>
                  <a:pt x="14345355" y="0"/>
                </a:lnTo>
                <a:lnTo>
                  <a:pt x="14345355" y="14345356"/>
                </a:lnTo>
                <a:lnTo>
                  <a:pt x="0" y="14345356"/>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183225" y="2828061"/>
            <a:ext cx="7960775" cy="4630879"/>
          </a:xfrm>
          <a:custGeom>
            <a:avLst/>
            <a:gdLst/>
            <a:ahLst/>
            <a:cxnLst/>
            <a:rect r="r" b="b" t="t" l="l"/>
            <a:pathLst>
              <a:path h="4630879" w="7960775">
                <a:moveTo>
                  <a:pt x="0" y="0"/>
                </a:moveTo>
                <a:lnTo>
                  <a:pt x="7960775" y="0"/>
                </a:lnTo>
                <a:lnTo>
                  <a:pt x="7960775" y="4630878"/>
                </a:lnTo>
                <a:lnTo>
                  <a:pt x="0" y="4630878"/>
                </a:lnTo>
                <a:lnTo>
                  <a:pt x="0" y="0"/>
                </a:lnTo>
                <a:close/>
              </a:path>
            </a:pathLst>
          </a:custGeom>
          <a:blipFill>
            <a:blip r:embed="rId6"/>
            <a:stretch>
              <a:fillRect l="0" t="0" r="0" b="0"/>
            </a:stretch>
          </a:blipFill>
        </p:spPr>
      </p:sp>
      <p:sp>
        <p:nvSpPr>
          <p:cNvPr name="Freeform 7" id="7"/>
          <p:cNvSpPr/>
          <p:nvPr/>
        </p:nvSpPr>
        <p:spPr>
          <a:xfrm flipH="false" flipV="false" rot="0">
            <a:off x="10024625" y="2770849"/>
            <a:ext cx="6932490" cy="4745302"/>
          </a:xfrm>
          <a:custGeom>
            <a:avLst/>
            <a:gdLst/>
            <a:ahLst/>
            <a:cxnLst/>
            <a:rect r="r" b="b" t="t" l="l"/>
            <a:pathLst>
              <a:path h="4745302" w="6932490">
                <a:moveTo>
                  <a:pt x="0" y="0"/>
                </a:moveTo>
                <a:lnTo>
                  <a:pt x="6932490" y="0"/>
                </a:lnTo>
                <a:lnTo>
                  <a:pt x="6932490" y="4745302"/>
                </a:lnTo>
                <a:lnTo>
                  <a:pt x="0" y="4745302"/>
                </a:lnTo>
                <a:lnTo>
                  <a:pt x="0" y="0"/>
                </a:lnTo>
                <a:close/>
              </a:path>
            </a:pathLst>
          </a:custGeom>
          <a:blipFill>
            <a:blip r:embed="rId7"/>
            <a:stretch>
              <a:fillRect l="0" t="0" r="0" b="0"/>
            </a:stretch>
          </a:blipFill>
        </p:spPr>
      </p:sp>
      <p:sp>
        <p:nvSpPr>
          <p:cNvPr name="TextBox 8" id="8"/>
          <p:cNvSpPr txBox="true"/>
          <p:nvPr/>
        </p:nvSpPr>
        <p:spPr>
          <a:xfrm rot="0">
            <a:off x="1290163" y="1959011"/>
            <a:ext cx="2555372" cy="384174"/>
          </a:xfrm>
          <a:prstGeom prst="rect">
            <a:avLst/>
          </a:prstGeom>
        </p:spPr>
        <p:txBody>
          <a:bodyPr anchor="t" rtlCol="false" tIns="0" lIns="0" bIns="0" rIns="0">
            <a:spAutoFit/>
          </a:bodyPr>
          <a:lstStyle/>
          <a:p>
            <a:pPr algn="just">
              <a:lnSpc>
                <a:spcPts val="3200"/>
              </a:lnSpc>
            </a:pPr>
            <a:r>
              <a:rPr lang="en-US" b="true" sz="2000">
                <a:solidFill>
                  <a:srgbClr val="2E2E2E"/>
                </a:solidFill>
                <a:latin typeface="Montserrat Classic Bold"/>
                <a:ea typeface="Montserrat Classic Bold"/>
                <a:cs typeface="Montserrat Classic Bold"/>
                <a:sym typeface="Montserrat Classic Bold"/>
              </a:rPr>
              <a:t>User Registration:</a:t>
            </a:r>
          </a:p>
        </p:txBody>
      </p:sp>
      <p:sp>
        <p:nvSpPr>
          <p:cNvPr name="TextBox 9" id="9"/>
          <p:cNvSpPr txBox="true"/>
          <p:nvPr/>
        </p:nvSpPr>
        <p:spPr>
          <a:xfrm rot="0">
            <a:off x="10516209" y="1959011"/>
            <a:ext cx="2781894" cy="384174"/>
          </a:xfrm>
          <a:prstGeom prst="rect">
            <a:avLst/>
          </a:prstGeom>
        </p:spPr>
        <p:txBody>
          <a:bodyPr anchor="t" rtlCol="false" tIns="0" lIns="0" bIns="0" rIns="0">
            <a:spAutoFit/>
          </a:bodyPr>
          <a:lstStyle/>
          <a:p>
            <a:pPr algn="just">
              <a:lnSpc>
                <a:spcPts val="3200"/>
              </a:lnSpc>
            </a:pPr>
            <a:r>
              <a:rPr lang="en-US" b="true" sz="2000">
                <a:solidFill>
                  <a:srgbClr val="2E2E2E"/>
                </a:solidFill>
                <a:latin typeface="Montserrat Classic Bold"/>
                <a:ea typeface="Montserrat Classic Bold"/>
                <a:cs typeface="Montserrat Classic Bold"/>
                <a:sym typeface="Montserrat Classic Bold"/>
              </a:rPr>
              <a:t>Paying the charges:</a:t>
            </a:r>
          </a:p>
        </p:txBody>
      </p:sp>
      <p:sp>
        <p:nvSpPr>
          <p:cNvPr name="TextBox 10" id="10"/>
          <p:cNvSpPr txBox="true"/>
          <p:nvPr/>
        </p:nvSpPr>
        <p:spPr>
          <a:xfrm rot="0">
            <a:off x="1290163" y="1247143"/>
            <a:ext cx="3048794" cy="497840"/>
          </a:xfrm>
          <a:prstGeom prst="rect">
            <a:avLst/>
          </a:prstGeom>
        </p:spPr>
        <p:txBody>
          <a:bodyPr anchor="t" rtlCol="false" tIns="0" lIns="0" bIns="0" rIns="0">
            <a:spAutoFit/>
          </a:bodyPr>
          <a:lstStyle/>
          <a:p>
            <a:pPr algn="ctr">
              <a:lnSpc>
                <a:spcPts val="4060"/>
              </a:lnSpc>
              <a:spcBef>
                <a:spcPct val="0"/>
              </a:spcBef>
            </a:pPr>
            <a:r>
              <a:rPr lang="en-US" b="true" sz="2900">
                <a:solidFill>
                  <a:srgbClr val="2E2E2E"/>
                </a:solidFill>
                <a:latin typeface="Montserrat Classic Bold"/>
                <a:ea typeface="Montserrat Classic Bold"/>
                <a:cs typeface="Montserrat Classic Bold"/>
                <a:sym typeface="Montserrat Classic Bold"/>
              </a:rPr>
              <a:t>Kaung Nyo Lwin</a:t>
            </a:r>
          </a:p>
        </p:txBody>
      </p:sp>
      <p:sp>
        <p:nvSpPr>
          <p:cNvPr name="TextBox 11" id="11"/>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2E2E2E"/>
                </a:solidFill>
                <a:latin typeface="Canva Sans"/>
                <a:ea typeface="Canva Sans"/>
                <a:cs typeface="Canva Sans"/>
                <a:sym typeface="Canva Sans"/>
              </a:rPr>
              <a:t>7</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9247009" y="1810810"/>
            <a:ext cx="8911472" cy="2695720"/>
          </a:xfrm>
          <a:custGeom>
            <a:avLst/>
            <a:gdLst/>
            <a:ahLst/>
            <a:cxnLst/>
            <a:rect r="r" b="b" t="t" l="l"/>
            <a:pathLst>
              <a:path h="2695720" w="8911472">
                <a:moveTo>
                  <a:pt x="0" y="0"/>
                </a:moveTo>
                <a:lnTo>
                  <a:pt x="8911472" y="0"/>
                </a:lnTo>
                <a:lnTo>
                  <a:pt x="8911472" y="2695721"/>
                </a:lnTo>
                <a:lnTo>
                  <a:pt x="0" y="2695721"/>
                </a:lnTo>
                <a:lnTo>
                  <a:pt x="0" y="0"/>
                </a:lnTo>
                <a:close/>
              </a:path>
            </a:pathLst>
          </a:custGeom>
          <a:blipFill>
            <a:blip r:embed="rId2"/>
            <a:stretch>
              <a:fillRect l="0" t="0" r="0" b="0"/>
            </a:stretch>
          </a:blipFill>
        </p:spPr>
      </p:sp>
      <p:sp>
        <p:nvSpPr>
          <p:cNvPr name="Freeform 3" id="3"/>
          <p:cNvSpPr/>
          <p:nvPr/>
        </p:nvSpPr>
        <p:spPr>
          <a:xfrm flipH="false" flipV="false" rot="0">
            <a:off x="9247009" y="5143500"/>
            <a:ext cx="6602249" cy="2431693"/>
          </a:xfrm>
          <a:custGeom>
            <a:avLst/>
            <a:gdLst/>
            <a:ahLst/>
            <a:cxnLst/>
            <a:rect r="r" b="b" t="t" l="l"/>
            <a:pathLst>
              <a:path h="2431693" w="6602249">
                <a:moveTo>
                  <a:pt x="0" y="0"/>
                </a:moveTo>
                <a:lnTo>
                  <a:pt x="6602248" y="0"/>
                </a:lnTo>
                <a:lnTo>
                  <a:pt x="6602248" y="2431693"/>
                </a:lnTo>
                <a:lnTo>
                  <a:pt x="0" y="2431693"/>
                </a:lnTo>
                <a:lnTo>
                  <a:pt x="0" y="0"/>
                </a:lnTo>
                <a:close/>
              </a:path>
            </a:pathLst>
          </a:custGeom>
          <a:blipFill>
            <a:blip r:embed="rId3"/>
            <a:stretch>
              <a:fillRect l="0" t="0" r="0" b="0"/>
            </a:stretch>
          </a:blipFill>
        </p:spPr>
      </p:sp>
      <p:sp>
        <p:nvSpPr>
          <p:cNvPr name="Freeform 4" id="4"/>
          <p:cNvSpPr/>
          <p:nvPr/>
        </p:nvSpPr>
        <p:spPr>
          <a:xfrm flipH="false" flipV="false" rot="0">
            <a:off x="9247009" y="7927618"/>
            <a:ext cx="5138268" cy="2127647"/>
          </a:xfrm>
          <a:custGeom>
            <a:avLst/>
            <a:gdLst/>
            <a:ahLst/>
            <a:cxnLst/>
            <a:rect r="r" b="b" t="t" l="l"/>
            <a:pathLst>
              <a:path h="2127647" w="5138268">
                <a:moveTo>
                  <a:pt x="0" y="0"/>
                </a:moveTo>
                <a:lnTo>
                  <a:pt x="5138267" y="0"/>
                </a:lnTo>
                <a:lnTo>
                  <a:pt x="5138267" y="2127647"/>
                </a:lnTo>
                <a:lnTo>
                  <a:pt x="0" y="2127647"/>
                </a:lnTo>
                <a:lnTo>
                  <a:pt x="0" y="0"/>
                </a:lnTo>
                <a:close/>
              </a:path>
            </a:pathLst>
          </a:custGeom>
          <a:blipFill>
            <a:blip r:embed="rId4"/>
            <a:stretch>
              <a:fillRect l="0" t="0" r="0" b="0"/>
            </a:stretch>
          </a:blipFill>
        </p:spPr>
      </p:sp>
      <p:sp>
        <p:nvSpPr>
          <p:cNvPr name="TextBox 5" id="5"/>
          <p:cNvSpPr txBox="true"/>
          <p:nvPr/>
        </p:nvSpPr>
        <p:spPr>
          <a:xfrm rot="0">
            <a:off x="1108632" y="1725085"/>
            <a:ext cx="7659249" cy="9303385"/>
          </a:xfrm>
          <a:prstGeom prst="rect">
            <a:avLst/>
          </a:prstGeom>
        </p:spPr>
        <p:txBody>
          <a:bodyPr anchor="t" rtlCol="false" tIns="0" lIns="0" bIns="0" rIns="0">
            <a:spAutoFit/>
          </a:bodyPr>
          <a:lstStyle/>
          <a:p>
            <a:pPr algn="just">
              <a:lnSpc>
                <a:spcPts val="3680"/>
              </a:lnSpc>
            </a:pPr>
            <a:r>
              <a:rPr lang="en-US" sz="2300" b="true">
                <a:solidFill>
                  <a:srgbClr val="2E2E2E"/>
                </a:solidFill>
                <a:latin typeface="Montserrat Classic Bold"/>
                <a:ea typeface="Montserrat Classic Bold"/>
                <a:cs typeface="Montserrat Classic Bold"/>
                <a:sym typeface="Montserrat Classic Bold"/>
              </a:rPr>
              <a:t>Most spenders Report:</a:t>
            </a:r>
            <a:r>
              <a:rPr lang="en-US" sz="2300">
                <a:solidFill>
                  <a:srgbClr val="2E2E2E"/>
                </a:solidFill>
                <a:latin typeface="Montserrat Classic"/>
                <a:ea typeface="Montserrat Classic"/>
                <a:cs typeface="Montserrat Classic"/>
                <a:sym typeface="Montserrat Classic"/>
              </a:rPr>
              <a:t> This report retrieves the most spending customers based on their rental activities of the specified period. The output will contain the customer name,  spent amount, average spending per day and how many days the users have been on the platform.</a:t>
            </a:r>
          </a:p>
          <a:p>
            <a:pPr algn="just">
              <a:lnSpc>
                <a:spcPts val="3680"/>
              </a:lnSpc>
            </a:pPr>
          </a:p>
          <a:p>
            <a:pPr algn="just">
              <a:lnSpc>
                <a:spcPts val="3680"/>
              </a:lnSpc>
            </a:pPr>
            <a:r>
              <a:rPr lang="en-US" sz="2300" b="true">
                <a:solidFill>
                  <a:srgbClr val="2E2E2E"/>
                </a:solidFill>
                <a:latin typeface="Montserrat Classic Bold"/>
                <a:ea typeface="Montserrat Classic Bold"/>
                <a:cs typeface="Montserrat Classic Bold"/>
                <a:sym typeface="Montserrat Classic Bold"/>
              </a:rPr>
              <a:t>Popular Day of the Week report:  </a:t>
            </a:r>
            <a:r>
              <a:rPr lang="en-US" sz="2300">
                <a:solidFill>
                  <a:srgbClr val="2E2E2E"/>
                </a:solidFill>
                <a:latin typeface="Montserrat Classic"/>
                <a:ea typeface="Montserrat Classic"/>
                <a:cs typeface="Montserrat Classic"/>
                <a:sym typeface="Montserrat Classic"/>
              </a:rPr>
              <a:t>This generates a report to see the most busy days of the weeks of the specified period. The output will contain the day of the week, the total number of bookings, price, and fee.</a:t>
            </a:r>
          </a:p>
          <a:p>
            <a:pPr algn="just">
              <a:lnSpc>
                <a:spcPts val="3680"/>
              </a:lnSpc>
            </a:pPr>
          </a:p>
          <a:p>
            <a:pPr algn="just">
              <a:lnSpc>
                <a:spcPts val="3680"/>
              </a:lnSpc>
            </a:pPr>
            <a:r>
              <a:rPr lang="en-US" sz="2300" b="true">
                <a:solidFill>
                  <a:srgbClr val="2E2E2E"/>
                </a:solidFill>
                <a:latin typeface="Montserrat Classic Bold"/>
                <a:ea typeface="Montserrat Classic Bold"/>
                <a:cs typeface="Montserrat Classic Bold"/>
                <a:sym typeface="Montserrat Classic Bold"/>
              </a:rPr>
              <a:t>Rental Report by price range: </a:t>
            </a:r>
            <a:r>
              <a:rPr lang="en-US" sz="2300">
                <a:solidFill>
                  <a:srgbClr val="2E2E2E"/>
                </a:solidFill>
                <a:latin typeface="Montserrat Classic"/>
                <a:ea typeface="Montserrat Classic"/>
                <a:cs typeface="Montserrat Classic"/>
                <a:sym typeface="Montserrat Classic"/>
              </a:rPr>
              <a:t>This generates a report that shows the number of bookings, spending amount, and total fee by defined price ranges</a:t>
            </a:r>
          </a:p>
          <a:p>
            <a:pPr algn="just">
              <a:lnSpc>
                <a:spcPts val="3680"/>
              </a:lnSpc>
            </a:pPr>
          </a:p>
          <a:p>
            <a:pPr algn="just">
              <a:lnSpc>
                <a:spcPts val="3680"/>
              </a:lnSpc>
            </a:pPr>
          </a:p>
          <a:p>
            <a:pPr algn="just">
              <a:lnSpc>
                <a:spcPts val="3680"/>
              </a:lnSpc>
            </a:pPr>
          </a:p>
          <a:p>
            <a:pPr algn="just">
              <a:lnSpc>
                <a:spcPts val="3680"/>
              </a:lnSpc>
            </a:pPr>
          </a:p>
        </p:txBody>
      </p:sp>
      <p:sp>
        <p:nvSpPr>
          <p:cNvPr name="TextBox 6" id="6"/>
          <p:cNvSpPr txBox="true"/>
          <p:nvPr/>
        </p:nvSpPr>
        <p:spPr>
          <a:xfrm rot="0">
            <a:off x="1028700" y="671886"/>
            <a:ext cx="16070735" cy="788046"/>
          </a:xfrm>
          <a:prstGeom prst="rect">
            <a:avLst/>
          </a:prstGeom>
        </p:spPr>
        <p:txBody>
          <a:bodyPr anchor="t" rtlCol="false" tIns="0" lIns="0" bIns="0" rIns="0">
            <a:spAutoFit/>
          </a:bodyPr>
          <a:lstStyle/>
          <a:p>
            <a:pPr algn="l">
              <a:lnSpc>
                <a:spcPts val="5900"/>
              </a:lnSpc>
            </a:pPr>
            <a:r>
              <a:rPr lang="en-US" sz="5900" b="true">
                <a:solidFill>
                  <a:srgbClr val="004AAD"/>
                </a:solidFill>
                <a:latin typeface="Montserrat Classic Bold"/>
                <a:ea typeface="Montserrat Classic Bold"/>
                <a:cs typeface="Montserrat Classic Bold"/>
                <a:sym typeface="Montserrat Classic Bold"/>
              </a:rPr>
              <a:t>IMPORTANT DATA QUERIES AND REPORT</a:t>
            </a:r>
          </a:p>
        </p:txBody>
      </p:sp>
      <p:sp>
        <p:nvSpPr>
          <p:cNvPr name="TextBox 7" id="7"/>
          <p:cNvSpPr txBox="true"/>
          <p:nvPr/>
        </p:nvSpPr>
        <p:spPr>
          <a:xfrm rot="0">
            <a:off x="1028700" y="22280"/>
            <a:ext cx="3657715" cy="438785"/>
          </a:xfrm>
          <a:prstGeom prst="rect">
            <a:avLst/>
          </a:prstGeom>
        </p:spPr>
        <p:txBody>
          <a:bodyPr anchor="t" rtlCol="false" tIns="0" lIns="0" bIns="0" rIns="0">
            <a:spAutoFit/>
          </a:bodyPr>
          <a:lstStyle/>
          <a:p>
            <a:pPr algn="l">
              <a:lnSpc>
                <a:spcPts val="3639"/>
              </a:lnSpc>
              <a:spcBef>
                <a:spcPct val="0"/>
              </a:spcBef>
            </a:pPr>
            <a:r>
              <a:rPr lang="en-US" b="true" sz="2599">
                <a:solidFill>
                  <a:srgbClr val="2E2E2E"/>
                </a:solidFill>
                <a:latin typeface="Montserrat Classic Bold"/>
                <a:ea typeface="Montserrat Classic Bold"/>
                <a:cs typeface="Montserrat Classic Bold"/>
                <a:sym typeface="Montserrat Classic Bold"/>
              </a:rPr>
              <a:t>Kaung Nyo Lwin</a:t>
            </a:r>
          </a:p>
        </p:txBody>
      </p:sp>
      <p:sp>
        <p:nvSpPr>
          <p:cNvPr name="TextBox 8" id="8"/>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2E2E2E"/>
                </a:solidFill>
                <a:latin typeface="Canva Sans"/>
                <a:ea typeface="Canva Sans"/>
                <a:cs typeface="Canva Sans"/>
                <a:sym typeface="Canva Sans"/>
              </a:rPr>
              <a:t>8</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919160" y="3273897"/>
            <a:ext cx="7534509" cy="3024803"/>
          </a:xfrm>
          <a:custGeom>
            <a:avLst/>
            <a:gdLst/>
            <a:ahLst/>
            <a:cxnLst/>
            <a:rect r="r" b="b" t="t" l="l"/>
            <a:pathLst>
              <a:path h="3024803" w="7534509">
                <a:moveTo>
                  <a:pt x="0" y="0"/>
                </a:moveTo>
                <a:lnTo>
                  <a:pt x="7534509" y="0"/>
                </a:lnTo>
                <a:lnTo>
                  <a:pt x="7534509" y="3024803"/>
                </a:lnTo>
                <a:lnTo>
                  <a:pt x="0" y="3024803"/>
                </a:lnTo>
                <a:lnTo>
                  <a:pt x="0" y="0"/>
                </a:lnTo>
                <a:close/>
              </a:path>
            </a:pathLst>
          </a:custGeom>
          <a:blipFill>
            <a:blip r:embed="rId2"/>
            <a:stretch>
              <a:fillRect l="0" t="0" r="0" b="0"/>
            </a:stretch>
          </a:blipFill>
        </p:spPr>
      </p:sp>
      <p:sp>
        <p:nvSpPr>
          <p:cNvPr name="Freeform 3" id="3"/>
          <p:cNvSpPr/>
          <p:nvPr/>
        </p:nvSpPr>
        <p:spPr>
          <a:xfrm flipH="false" flipV="false" rot="0">
            <a:off x="3627729" y="-1197648"/>
            <a:ext cx="20106666" cy="12390733"/>
          </a:xfrm>
          <a:custGeom>
            <a:avLst/>
            <a:gdLst/>
            <a:ahLst/>
            <a:cxnLst/>
            <a:rect r="r" b="b" t="t" l="l"/>
            <a:pathLst>
              <a:path h="12390733" w="20106666">
                <a:moveTo>
                  <a:pt x="0" y="0"/>
                </a:moveTo>
                <a:lnTo>
                  <a:pt x="20106666" y="0"/>
                </a:lnTo>
                <a:lnTo>
                  <a:pt x="20106666" y="12390733"/>
                </a:lnTo>
                <a:lnTo>
                  <a:pt x="0" y="12390733"/>
                </a:lnTo>
                <a:lnTo>
                  <a:pt x="0" y="0"/>
                </a:lnTo>
                <a:close/>
              </a:path>
            </a:pathLst>
          </a:custGeom>
          <a:blipFill>
            <a:blip r:embed="rId3"/>
            <a:stretch>
              <a:fillRect l="0" t="0" r="0" b="0"/>
            </a:stretch>
          </a:blipFill>
        </p:spPr>
      </p:sp>
      <p:sp>
        <p:nvSpPr>
          <p:cNvPr name="Freeform 4" id="4"/>
          <p:cNvSpPr/>
          <p:nvPr/>
        </p:nvSpPr>
        <p:spPr>
          <a:xfrm flipH="false" flipV="false" rot="0">
            <a:off x="926130" y="6979413"/>
            <a:ext cx="11301259" cy="2260252"/>
          </a:xfrm>
          <a:custGeom>
            <a:avLst/>
            <a:gdLst/>
            <a:ahLst/>
            <a:cxnLst/>
            <a:rect r="r" b="b" t="t" l="l"/>
            <a:pathLst>
              <a:path h="2260252" w="11301259">
                <a:moveTo>
                  <a:pt x="0" y="0"/>
                </a:moveTo>
                <a:lnTo>
                  <a:pt x="11301259" y="0"/>
                </a:lnTo>
                <a:lnTo>
                  <a:pt x="11301259" y="2260251"/>
                </a:lnTo>
                <a:lnTo>
                  <a:pt x="0" y="2260251"/>
                </a:lnTo>
                <a:lnTo>
                  <a:pt x="0" y="0"/>
                </a:lnTo>
                <a:close/>
              </a:path>
            </a:pathLst>
          </a:custGeom>
          <a:blipFill>
            <a:blip r:embed="rId4"/>
            <a:stretch>
              <a:fillRect l="0" t="0" r="0" b="0"/>
            </a:stretch>
          </a:blipFill>
        </p:spPr>
      </p:sp>
      <p:sp>
        <p:nvSpPr>
          <p:cNvPr name="TextBox 5" id="5"/>
          <p:cNvSpPr txBox="true"/>
          <p:nvPr/>
        </p:nvSpPr>
        <p:spPr>
          <a:xfrm rot="0">
            <a:off x="1028700" y="1478981"/>
            <a:ext cx="16070735" cy="902335"/>
          </a:xfrm>
          <a:prstGeom prst="rect">
            <a:avLst/>
          </a:prstGeom>
        </p:spPr>
        <p:txBody>
          <a:bodyPr anchor="t" rtlCol="false" tIns="0" lIns="0" bIns="0" rIns="0">
            <a:spAutoFit/>
          </a:bodyPr>
          <a:lstStyle/>
          <a:p>
            <a:pPr algn="just">
              <a:lnSpc>
                <a:spcPts val="3680"/>
              </a:lnSpc>
            </a:pPr>
            <a:r>
              <a:rPr lang="en-US" sz="2300">
                <a:solidFill>
                  <a:srgbClr val="2E2E2E"/>
                </a:solidFill>
                <a:latin typeface="Montserrat Classic"/>
                <a:ea typeface="Montserrat Classic"/>
                <a:cs typeface="Montserrat Classic"/>
                <a:sym typeface="Montserrat Classic"/>
              </a:rPr>
              <a:t>This generates a revenue report based on monthly detailed rental transactions of the specified period. The output will contain the month, the year, the price, the fee, and the total amount.</a:t>
            </a:r>
          </a:p>
        </p:txBody>
      </p:sp>
      <p:sp>
        <p:nvSpPr>
          <p:cNvPr name="TextBox 6" id="6"/>
          <p:cNvSpPr txBox="true"/>
          <p:nvPr/>
        </p:nvSpPr>
        <p:spPr>
          <a:xfrm rot="0">
            <a:off x="1028700" y="671886"/>
            <a:ext cx="16070735" cy="788046"/>
          </a:xfrm>
          <a:prstGeom prst="rect">
            <a:avLst/>
          </a:prstGeom>
        </p:spPr>
        <p:txBody>
          <a:bodyPr anchor="t" rtlCol="false" tIns="0" lIns="0" bIns="0" rIns="0">
            <a:spAutoFit/>
          </a:bodyPr>
          <a:lstStyle/>
          <a:p>
            <a:pPr algn="l">
              <a:lnSpc>
                <a:spcPts val="5900"/>
              </a:lnSpc>
            </a:pPr>
            <a:r>
              <a:rPr lang="en-US" sz="5900" b="true">
                <a:solidFill>
                  <a:srgbClr val="004AAD"/>
                </a:solidFill>
                <a:latin typeface="Montserrat Classic Bold"/>
                <a:ea typeface="Montserrat Classic Bold"/>
                <a:cs typeface="Montserrat Classic Bold"/>
                <a:sym typeface="Montserrat Classic Bold"/>
              </a:rPr>
              <a:t>MONTHLY REVENUE REPORT</a:t>
            </a:r>
          </a:p>
        </p:txBody>
      </p:sp>
      <p:sp>
        <p:nvSpPr>
          <p:cNvPr name="TextBox 7" id="7"/>
          <p:cNvSpPr txBox="true"/>
          <p:nvPr/>
        </p:nvSpPr>
        <p:spPr>
          <a:xfrm rot="0">
            <a:off x="1028700" y="22280"/>
            <a:ext cx="3657715" cy="438785"/>
          </a:xfrm>
          <a:prstGeom prst="rect">
            <a:avLst/>
          </a:prstGeom>
        </p:spPr>
        <p:txBody>
          <a:bodyPr anchor="t" rtlCol="false" tIns="0" lIns="0" bIns="0" rIns="0">
            <a:spAutoFit/>
          </a:bodyPr>
          <a:lstStyle/>
          <a:p>
            <a:pPr algn="l">
              <a:lnSpc>
                <a:spcPts val="3639"/>
              </a:lnSpc>
              <a:spcBef>
                <a:spcPct val="0"/>
              </a:spcBef>
            </a:pPr>
            <a:r>
              <a:rPr lang="en-US" b="true" sz="2599">
                <a:solidFill>
                  <a:srgbClr val="2E2E2E"/>
                </a:solidFill>
                <a:latin typeface="Montserrat Classic Bold"/>
                <a:ea typeface="Montserrat Classic Bold"/>
                <a:cs typeface="Montserrat Classic Bold"/>
                <a:sym typeface="Montserrat Classic Bold"/>
              </a:rPr>
              <a:t>Kaung Nyo Lwin</a:t>
            </a:r>
          </a:p>
        </p:txBody>
      </p:sp>
      <p:sp>
        <p:nvSpPr>
          <p:cNvPr name="TextBox 8" id="8"/>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2E2E2E"/>
                </a:solidFill>
                <a:latin typeface="Canva Sans"/>
                <a:ea typeface="Canva Sans"/>
                <a:cs typeface="Canva Sans"/>
                <a:sym typeface="Canva Sans"/>
              </a:rPr>
              <a:t>9</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DAGfeN0-YK0</dc:identifier>
  <dcterms:modified xsi:type="dcterms:W3CDTF">2011-08-01T06:04:30Z</dcterms:modified>
  <cp:revision>1</cp:revision>
  <dc:title>DataScape_OurSpace_Project3_Graph_Model</dc:title>
</cp:coreProperties>
</file>